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0" r:id="rId3"/>
    <p:sldId id="261" r:id="rId4"/>
    <p:sldId id="262" r:id="rId5"/>
    <p:sldId id="28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86" r:id="rId14"/>
    <p:sldId id="271" r:id="rId15"/>
    <p:sldId id="279" r:id="rId16"/>
    <p:sldId id="281" r:id="rId17"/>
    <p:sldId id="276" r:id="rId18"/>
    <p:sldId id="282" r:id="rId19"/>
    <p:sldId id="287" r:id="rId20"/>
    <p:sldId id="283" r:id="rId21"/>
    <p:sldId id="278" r:id="rId22"/>
    <p:sldId id="284" r:id="rId23"/>
    <p:sldId id="275" r:id="rId24"/>
    <p:sldId id="285" r:id="rId25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D783"/>
    <a:srgbClr val="CC0000"/>
    <a:srgbClr val="FFCC00"/>
    <a:srgbClr val="00CC66"/>
    <a:srgbClr val="CC0066"/>
    <a:srgbClr val="990000"/>
    <a:srgbClr val="993366"/>
    <a:srgbClr val="46DA7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93" d="100"/>
          <a:sy n="93" d="100"/>
        </p:scale>
        <p:origin x="-9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8D2D5-D419-44EC-AFFC-1228A7AE0995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EE9-5F19-4ABE-95B5-A3823A6B4DA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AA16D-E914-44CC-96ED-C0A202B9A6EC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43419-69BE-44CE-8DD7-AA421D24343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C900D-AEB7-4B87-8466-A43A0A21D099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08B55-7182-4947-9988-82987DAF8A1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665E6-295F-448E-B283-699C0246B0DC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8285E-5047-4ACE-BB59-69F4FAA1BBD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B5BE7-6FD3-4020-9BB8-FD020F14235C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25357-D8DC-486D-BCB5-92AE3F4AA6B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68987-1934-455A-AC6E-F4000D450773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41612-F3A4-44FB-B96D-FD56353EAA1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FBA5D-5568-4E06-9104-D845D31E16D8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0A42-5F61-49DF-A713-49995DFE72C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835A6-6BAA-432A-9C00-98F72405CD00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E3070-618A-436E-8D04-92F04574BBD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A05EC-CB74-49F3-8584-200F0B830020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52278-C925-4A42-BE8D-3316826649A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8C5BE-3591-47F7-9833-AB9A1EE204AC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6F84E-D001-4DFB-B799-174B55D05D3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83B42-24A7-44FE-B881-7E2281CABCD9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808C4-DD12-4579-9BAF-AC426A2E386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  <p:transition spd="med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hr-H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9DD3E7-D16C-4C30-8542-AA994D17FC28}" type="datetimeFigureOut">
              <a:rPr lang="sr-Latn-CS"/>
              <a:pPr>
                <a:defRPr/>
              </a:pPr>
              <a:t>19.5.2010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D2569A-B7C2-4533-8409-67BA78F1CA2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6" r:id="rId2"/>
    <p:sldLayoutId id="2147483765" r:id="rId3"/>
    <p:sldLayoutId id="2147483764" r:id="rId4"/>
    <p:sldLayoutId id="2147483763" r:id="rId5"/>
    <p:sldLayoutId id="2147483762" r:id="rId6"/>
    <p:sldLayoutId id="2147483761" r:id="rId7"/>
    <p:sldLayoutId id="2147483760" r:id="rId8"/>
    <p:sldLayoutId id="2147483759" r:id="rId9"/>
    <p:sldLayoutId id="2147483758" r:id="rId10"/>
    <p:sldLayoutId id="2147483757" r:id="rId11"/>
  </p:sldLayoutIdLst>
  <p:transition spd="med">
    <p:pull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571625"/>
            <a:ext cx="7772400" cy="2592388"/>
          </a:xfr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80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LJUDSKA PRAVA</a:t>
            </a:r>
            <a:endParaRPr lang="hr-HR" sz="80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 smtClean="0">
                <a:solidFill>
                  <a:srgbClr val="3366FF"/>
                </a:solidFill>
              </a:rPr>
              <a:t>OPĆA DEKLARACIJA O LJUDSKIM PRAVIMA</a:t>
            </a:r>
            <a:endParaRPr lang="hr-HR" dirty="0">
              <a:solidFill>
                <a:srgbClr val="3366FF"/>
              </a:solidFill>
            </a:endParaRPr>
          </a:p>
        </p:txBody>
      </p:sp>
      <p:pic>
        <p:nvPicPr>
          <p:cNvPr id="14338" name="Content Placeholder 4" descr="un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785938"/>
            <a:ext cx="3071812" cy="3214687"/>
          </a:xfrm>
        </p:spPr>
      </p:pic>
      <p:sp>
        <p:nvSpPr>
          <p:cNvPr id="14339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hr-HR" smtClean="0"/>
              <a:t>Proglasio ju je UN 10. prosinca 1948. g.</a:t>
            </a:r>
          </a:p>
          <a:p>
            <a:pPr eaLnBrk="1" hangingPunct="1"/>
            <a:r>
              <a:rPr lang="hr-HR" smtClean="0"/>
              <a:t>Sastoji se od 30 prava svakoga čovjeka bez obzira na njegovu / njezinu rasu, vjeru, spol, jezik, nacionalnost, dob, političku opredijeljenost itd.</a:t>
            </a:r>
          </a:p>
          <a:p>
            <a:pPr eaLnBrk="1" hangingPunct="1"/>
            <a:endParaRPr lang="hr-HR" smtClean="0"/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Content Placeholder 3" descr="dokument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71688" y="1428750"/>
            <a:ext cx="4714875" cy="3357563"/>
          </a:xfrm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95288" y="476250"/>
            <a:ext cx="8229600" cy="5840413"/>
          </a:xfrm>
        </p:spPr>
        <p:txBody>
          <a:bodyPr/>
          <a:lstStyle/>
          <a:p>
            <a:pPr eaLnBrk="1" hangingPunct="1"/>
            <a:r>
              <a:rPr lang="hr-HR" smtClean="0"/>
              <a:t>OSNOVNA NAČELA IZ KOJIH PROIZLAZE LJUDSKA PRAVA:</a:t>
            </a:r>
          </a:p>
          <a:p>
            <a:pPr eaLnBrk="1" hangingPunct="1"/>
            <a:endParaRPr lang="hr-HR" smtClean="0"/>
          </a:p>
          <a:p>
            <a:pPr eaLnBrk="1" hangingPunct="1"/>
            <a:r>
              <a:rPr lang="hr-HR" sz="3600" b="1" smtClean="0">
                <a:solidFill>
                  <a:srgbClr val="FF0066"/>
                </a:solidFill>
              </a:rPr>
              <a:t>Sloboda</a:t>
            </a:r>
          </a:p>
          <a:p>
            <a:pPr eaLnBrk="1" hangingPunct="1"/>
            <a:r>
              <a:rPr lang="hr-HR" sz="3600" b="1" smtClean="0">
                <a:solidFill>
                  <a:srgbClr val="FFCC66"/>
                </a:solidFill>
              </a:rPr>
              <a:t>Jednakost</a:t>
            </a:r>
          </a:p>
          <a:p>
            <a:pPr eaLnBrk="1" hangingPunct="1"/>
            <a:r>
              <a:rPr lang="hr-HR" sz="3600" b="1" smtClean="0">
                <a:solidFill>
                  <a:srgbClr val="46DA7E"/>
                </a:solidFill>
              </a:rPr>
              <a:t>Tolerancija</a:t>
            </a:r>
          </a:p>
          <a:p>
            <a:pPr eaLnBrk="1" hangingPunct="1"/>
            <a:r>
              <a:rPr lang="hr-HR" sz="3600" smtClean="0">
                <a:solidFill>
                  <a:srgbClr val="993366"/>
                </a:solidFill>
              </a:rPr>
              <a:t>Solidarnost</a:t>
            </a:r>
          </a:p>
          <a:p>
            <a:pPr eaLnBrk="1" hangingPunct="1"/>
            <a:r>
              <a:rPr lang="hr-HR" sz="3600" smtClean="0">
                <a:solidFill>
                  <a:srgbClr val="92D050"/>
                </a:solidFill>
              </a:rPr>
              <a:t>Univerzalnost</a:t>
            </a:r>
          </a:p>
          <a:p>
            <a:pPr eaLnBrk="1" hangingPunct="1"/>
            <a:r>
              <a:rPr lang="hr-HR" sz="3600" smtClean="0">
                <a:solidFill>
                  <a:srgbClr val="990000"/>
                </a:solidFill>
              </a:rPr>
              <a:t>Neotuđivost</a:t>
            </a:r>
          </a:p>
          <a:p>
            <a:pPr eaLnBrk="1" hangingPunct="1">
              <a:buFont typeface="Arial" charset="0"/>
              <a:buNone/>
            </a:pPr>
            <a:endParaRPr lang="hr-HR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Placeholder 2"/>
          <p:cNvSpPr>
            <a:spLocks noGrp="1"/>
          </p:cNvSpPr>
          <p:nvPr>
            <p:ph type="body" idx="1"/>
          </p:nvPr>
        </p:nvSpPr>
        <p:spPr>
          <a:xfrm>
            <a:off x="722313" y="2643188"/>
            <a:ext cx="7772400" cy="1071562"/>
          </a:xfrm>
        </p:spPr>
        <p:txBody>
          <a:bodyPr/>
          <a:lstStyle/>
          <a:p>
            <a:pPr eaLnBrk="1" hangingPunct="1"/>
            <a:r>
              <a:rPr lang="hr-HR" sz="3200" smtClean="0">
                <a:solidFill>
                  <a:srgbClr val="FF0000"/>
                </a:solidFill>
              </a:rPr>
              <a:t>KAKVA JE SITUACIJA U SVIJETU?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Placeholder 4" descr="6909396-md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494" r="12494"/>
          <a:stretch>
            <a:fillRect/>
          </a:stretch>
        </p:blipFill>
        <p:spPr/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Placeholder 4" descr="Child_Labor07.10.08_0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325" b="19325"/>
          <a:stretch>
            <a:fillRect/>
          </a:stretch>
        </p:blipFill>
        <p:spPr/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Kindsoldat.jpg"/>
          <p:cNvPicPr>
            <a:picLocks noGrp="1" noChangeAspect="1"/>
          </p:cNvPicPr>
          <p:nvPr>
            <p:ph type="pic" idx="1"/>
          </p:nvPr>
        </p:nvPicPr>
        <p:blipFill>
          <a:blip r:embed="rId2">
            <a:lum bright="10000"/>
          </a:blip>
          <a:srcRect t="23560" b="23560"/>
          <a:stretch>
            <a:fillRect/>
          </a:stretch>
        </p:blipFill>
        <p:spPr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Placeholder 4" descr="child-sex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7913" b="27913"/>
          <a:stretch>
            <a:fillRect/>
          </a:stretch>
        </p:blipFill>
        <p:spPr/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Placeholder 4" descr="546_h-torture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688" b="12688"/>
          <a:stretch>
            <a:fillRect/>
          </a:stretch>
        </p:blipFill>
        <p:spPr/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Placeholder 4" descr="death penalty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63" b="1163"/>
          <a:stretch>
            <a:fillRect/>
          </a:stretch>
        </p:blipFill>
        <p:spPr/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Placeholder 4" descr="slave_beat_1863_peter_baton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6523" b="26523"/>
          <a:stretch>
            <a:fillRect/>
          </a:stretch>
        </p:blipFill>
        <p:spPr/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Placeholder 4" descr="20080707-beggar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85" r="185"/>
          <a:stretch>
            <a:fillRect/>
          </a:stretch>
        </p:blipFill>
        <p:spPr/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Placeholder 4" descr="sex_slave_trade_sfw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270" r="5270"/>
          <a:stretch>
            <a:fillRect/>
          </a:stretch>
        </p:blipFill>
        <p:spPr/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smtClean="0"/>
              <a:t>Što je dovelo do ovakve situacije?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smtClean="0">
                <a:solidFill>
                  <a:srgbClr val="00CC66"/>
                </a:solidFill>
              </a:rPr>
              <a:t>Je li ‘’kriva’’ samo društveno – politička situacija? Jesu li jednakost i sloboda u rukama pojedinaca, političkih vođa?</a:t>
            </a:r>
          </a:p>
          <a:p>
            <a:pPr eaLnBrk="1" hangingPunct="1"/>
            <a:endParaRPr lang="hr-HR" smtClean="0"/>
          </a:p>
          <a:p>
            <a:pPr eaLnBrk="1" hangingPunct="1"/>
            <a:r>
              <a:rPr lang="hr-HR" smtClean="0">
                <a:solidFill>
                  <a:srgbClr val="FFCC00"/>
                </a:solidFill>
              </a:rPr>
              <a:t>Stvara li čovjek svojim načinom razmišljanja i percipiranja okolnosti u kojima živi? </a:t>
            </a:r>
          </a:p>
          <a:p>
            <a:pPr eaLnBrk="1" hangingPunct="1">
              <a:buFont typeface="Arial" charset="0"/>
              <a:buNone/>
            </a:pPr>
            <a:endParaRPr lang="hr-HR" smtClean="0"/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68313" y="908050"/>
            <a:ext cx="8229600" cy="3384550"/>
          </a:xfrm>
        </p:spPr>
        <p:txBody>
          <a:bodyPr/>
          <a:lstStyle/>
          <a:p>
            <a:pPr eaLnBrk="1" hangingPunct="1"/>
            <a:r>
              <a:rPr lang="hr-HR" smtClean="0">
                <a:solidFill>
                  <a:srgbClr val="CC0000"/>
                </a:solidFill>
              </a:rPr>
              <a:t>Svaki čovjek ima mogućnost učiniti promjenu - promjenu svoga stava oslobođenog stereotipa, nametnutih okova - stava koji će biti odraz istinske humanosti i altruizma prema kojemu kao čovječanstvo prvenstveno moramo težiti, jer – to je sloboda!</a:t>
            </a:r>
          </a:p>
          <a:p>
            <a:pPr eaLnBrk="1" hangingPunct="1"/>
            <a:endParaRPr lang="hr-HR" smtClean="0"/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Placeholder 4" descr="men3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863" b="2863"/>
          <a:stretch>
            <a:fillRect/>
          </a:stretch>
        </p:blipFill>
        <p:spPr/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Placeholder 4" descr="1209207805AwQBu7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805" b="15805"/>
          <a:stretch>
            <a:fillRect/>
          </a:stretch>
        </p:blipFill>
        <p:spPr/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Placeholder 4" descr="freedom-for-all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Placeholder 4" descr="HEAD_citizenship_diversity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46" r="4546"/>
          <a:stretch>
            <a:fillRect/>
          </a:stretch>
        </p:blipFill>
        <p:spPr/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Placeholder 4" descr="equality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3097" b="13097"/>
          <a:stretch>
            <a:fillRect/>
          </a:stretch>
        </p:blipFill>
        <p:spPr/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Placeholder 4" descr="Diversity_Matters_photo_without_wording__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475" b="4475"/>
          <a:stretch>
            <a:fillRect/>
          </a:stretch>
        </p:blipFill>
        <p:spPr/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Placeholder 4" descr="embrace-diversity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195" b="11195"/>
          <a:stretch>
            <a:fillRect/>
          </a:stretch>
        </p:blipFill>
        <p:spPr>
          <a:xfrm>
            <a:off x="1763713" y="1052513"/>
            <a:ext cx="5486400" cy="4184650"/>
          </a:xfrm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2400" dirty="0" smtClean="0">
                <a:solidFill>
                  <a:srgbClr val="9FD783"/>
                </a:solidFill>
                <a:latin typeface="Arial" pitchFamily="34" charset="0"/>
                <a:cs typeface="Arial" pitchFamily="34" charset="0"/>
              </a:rPr>
              <a:t>ZRINKA</a:t>
            </a:r>
            <a:r>
              <a:rPr lang="hr-HR" dirty="0" smtClean="0">
                <a:solidFill>
                  <a:srgbClr val="9FD78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r-HR" sz="2400" dirty="0" smtClean="0">
                <a:solidFill>
                  <a:srgbClr val="9FD783"/>
                </a:solidFill>
                <a:latin typeface="Arial" pitchFamily="34" charset="0"/>
                <a:cs typeface="Arial" pitchFamily="34" charset="0"/>
              </a:rPr>
              <a:t>madunić,</a:t>
            </a:r>
            <a:r>
              <a:rPr lang="hr-HR" dirty="0" smtClean="0">
                <a:solidFill>
                  <a:srgbClr val="9FD78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r-HR" sz="2400" dirty="0" smtClean="0">
                <a:solidFill>
                  <a:srgbClr val="9FD783"/>
                </a:solidFill>
                <a:latin typeface="Arial" pitchFamily="34" charset="0"/>
                <a:cs typeface="Arial" pitchFamily="34" charset="0"/>
              </a:rPr>
              <a:t>2. c</a:t>
            </a:r>
            <a:endParaRPr lang="hr-HR" sz="2400" dirty="0">
              <a:solidFill>
                <a:srgbClr val="9FD7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r-HR" dirty="0" smtClean="0"/>
              <a:t>Prezentaciju izradila :</a:t>
            </a:r>
            <a:endParaRPr lang="hr-HR" dirty="0"/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</TotalTime>
  <Words>128</Words>
  <Application>Microsoft Office PowerPoint</Application>
  <PresentationFormat>On-screen Show (4:3)</PresentationFormat>
  <Paragraphs>20</Paragraphs>
  <Slides>24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Predložak dizajna</vt:lpstr>
      </vt:variant>
      <vt:variant>
        <vt:i4>1</vt:i4>
      </vt:variant>
      <vt:variant>
        <vt:lpstr>Naslovi slajdova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LJUDSKA PRAVA</vt:lpstr>
      <vt:lpstr>OPĆA DEKLARACIJA O LJUDSKIM PRAVIMA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Što je dovelo do ovakve situacije?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ZRINKA MADUNIĆ, 2. C</vt:lpstr>
    </vt:vector>
  </TitlesOfParts>
  <Company>Madunic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Zrinka</dc:creator>
  <cp:lastModifiedBy>Nastavnik</cp:lastModifiedBy>
  <cp:revision>21</cp:revision>
  <dcterms:created xsi:type="dcterms:W3CDTF">2010-05-17T18:34:38Z</dcterms:created>
  <dcterms:modified xsi:type="dcterms:W3CDTF">2010-05-19T08:50:18Z</dcterms:modified>
</cp:coreProperties>
</file>