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84" r:id="rId4"/>
    <p:sldId id="285" r:id="rId5"/>
    <p:sldId id="258" r:id="rId6"/>
    <p:sldId id="259" r:id="rId7"/>
    <p:sldId id="260" r:id="rId8"/>
    <p:sldId id="265" r:id="rId9"/>
    <p:sldId id="262" r:id="rId10"/>
    <p:sldId id="263" r:id="rId11"/>
    <p:sldId id="264" r:id="rId12"/>
    <p:sldId id="266" r:id="rId13"/>
    <p:sldId id="267" r:id="rId14"/>
    <p:sldId id="269" r:id="rId15"/>
    <p:sldId id="270" r:id="rId16"/>
    <p:sldId id="271" r:id="rId17"/>
    <p:sldId id="283" r:id="rId18"/>
    <p:sldId id="286" r:id="rId19"/>
    <p:sldId id="272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73" r:id="rId28"/>
    <p:sldId id="281" r:id="rId29"/>
    <p:sldId id="282" r:id="rId30"/>
    <p:sldId id="287" r:id="rId31"/>
    <p:sldId id="288" r:id="rId32"/>
    <p:sldId id="261" r:id="rId33"/>
    <p:sldId id="268" r:id="rId34"/>
  </p:sldIdLst>
  <p:sldSz cx="9144000" cy="6858000" type="screen4x3"/>
  <p:notesSz cx="6858000" cy="9144000"/>
  <p:defaultTextStyle>
    <a:defPPr>
      <a:defRPr lang="sr-Latn-C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36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3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18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Straight Connector 10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Straight Connector 19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Straight Connector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5" name="Straight Connector 21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6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Oval 22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Oval 23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Oval 25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Oval 24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2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463" y="1174750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3DD39A-D9BC-4964-8B51-26814FDF41FF}" type="datetimeFigureOut">
              <a:rPr lang="sr-Latn-CS"/>
              <a:pPr>
                <a:defRPr/>
              </a:pPr>
              <a:t>30.10.2010</a:t>
            </a:fld>
            <a:endParaRPr lang="hr-HR"/>
          </a:p>
        </p:txBody>
      </p:sp>
      <p:sp>
        <p:nvSpPr>
          <p:cNvPr id="23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81475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24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63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943703-A801-4B6D-A6E5-E8E10AE6EE09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15F30AF2-D304-4E2D-9C6A-830B91E3AB1C}" type="datetimeFigureOut">
              <a:rPr lang="sr-Latn-CS"/>
              <a:pPr>
                <a:defRPr/>
              </a:pPr>
              <a:t>30.10.2010</a:t>
            </a:fld>
            <a:endParaRPr lang="hr-HR"/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0FA569B-8809-4968-80A0-4E947D1A5AD9}" type="slidenum">
              <a:rPr lang="hr-HR"/>
              <a:pPr>
                <a:defRPr/>
              </a:pPr>
              <a:t>‹#›</a:t>
            </a:fld>
            <a:endParaRPr lang="hr-HR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9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10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11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Straight Connector 12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Straight Connector 14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Straight Connector 15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Oval 19"/>
          <p:cNvSpPr/>
          <p:nvPr/>
        </p:nvSpPr>
        <p:spPr bwMode="auto">
          <a:xfrm>
            <a:off x="1323975" y="4867275"/>
            <a:ext cx="642938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Oval 20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Oval 21"/>
          <p:cNvSpPr/>
          <p:nvPr/>
        </p:nvSpPr>
        <p:spPr bwMode="auto">
          <a:xfrm>
            <a:off x="1663700" y="5791200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8" name="Oval 22"/>
          <p:cNvSpPr/>
          <p:nvPr/>
        </p:nvSpPr>
        <p:spPr bwMode="auto">
          <a:xfrm>
            <a:off x="1879600" y="4479925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9" name="Straight Connector 25"/>
          <p:cNvSpPr>
            <a:spLocks noChangeShapeType="1"/>
          </p:cNvSpPr>
          <p:nvPr/>
        </p:nvSpPr>
        <p:spPr bwMode="auto">
          <a:xfrm>
            <a:off x="9097963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2875" y="1169988"/>
            <a:ext cx="2286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64141D-CF04-4A4E-9C62-4C55A24CB669}" type="datetimeFigureOut">
              <a:rPr lang="sr-Latn-CS"/>
              <a:pPr>
                <a:defRPr/>
              </a:pPr>
              <a:t>30.10.2010</a:t>
            </a:fld>
            <a:endParaRPr lang="hr-HR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076" y="4178300"/>
            <a:ext cx="3657600" cy="3841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39850" y="4929188"/>
            <a:ext cx="609600" cy="5175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9633A7-0BDD-435B-A1DF-782A9130F8B8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598C51-97B9-4B09-B3BD-C9B07A47A9AA}" type="datetimeFigureOut">
              <a:rPr lang="sr-Latn-CS"/>
              <a:pPr>
                <a:defRPr/>
              </a:pPr>
              <a:t>30.10.2010</a:t>
            </a:fld>
            <a:endParaRPr lang="hr-HR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935828-C5CE-4791-9C01-5F536C2D956C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B877B-48A1-4B3F-BC8A-F3CFED16DCE5}" type="datetimeFigureOut">
              <a:rPr lang="sr-Latn-CS"/>
              <a:pPr>
                <a:defRPr/>
              </a:pPr>
              <a:t>30.10.2010</a:t>
            </a:fld>
            <a:endParaRPr lang="hr-HR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ABDD11-1654-4F48-AD3C-4860FB6F96B6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678FC9E-203D-409E-A309-09CB47123277}" type="datetimeFigureOut">
              <a:rPr lang="sr-Latn-CS"/>
              <a:pPr>
                <a:defRPr/>
              </a:pPr>
              <a:t>30.10.2010</a:t>
            </a:fld>
            <a:endParaRPr lang="hr-HR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3D91CC39-08E5-4FBB-A8C2-C03C8461F74E}" type="slidenum">
              <a:rPr lang="hr-HR"/>
              <a:pPr>
                <a:defRPr/>
              </a:pPr>
              <a:t>‹#›</a:t>
            </a:fld>
            <a:endParaRPr lang="hr-HR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3D81A-6265-46F3-8C37-1DBB43E4E154}" type="datetimeFigureOut">
              <a:rPr lang="sr-Latn-CS"/>
              <a:pPr>
                <a:defRPr/>
              </a:pPr>
              <a:t>30.10.2010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DC649-31E2-464F-8698-8128C8CF627E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6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7" name="Straight Connector 8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Oval 13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/>
          <a:lstStyle>
            <a:lvl1pPr algn="l">
              <a:buNone/>
              <a:defRPr sz="2000" b="1" cap="sm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2" name="Date Placeholder 2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0F924647-5217-48B3-B5CD-EB5A2D31467E}" type="datetimeFigureOut">
              <a:rPr lang="sr-Latn-CS"/>
              <a:pPr>
                <a:defRPr/>
              </a:pPr>
              <a:t>30.10.2010</a:t>
            </a:fld>
            <a:endParaRPr lang="hr-HR"/>
          </a:p>
        </p:txBody>
      </p:sp>
      <p:sp>
        <p:nvSpPr>
          <p:cNvPr id="13" name="Slide Number Placeholder 2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DB3A20F8-CEF7-47CC-B267-AC51001BB259}" type="slidenum">
              <a:rPr lang="hr-HR"/>
              <a:pPr>
                <a:defRPr/>
              </a:pPr>
              <a:t>‹#›</a:t>
            </a:fld>
            <a:endParaRPr lang="hr-HR"/>
          </a:p>
        </p:txBody>
      </p:sp>
      <p:sp>
        <p:nvSpPr>
          <p:cNvPr id="14" name="Footer Placeholder 2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Oval 12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1" name="Straight Connector 19"/>
          <p:cNvSpPr>
            <a:spLocks noChangeShapeType="1"/>
          </p:cNvSpPr>
          <p:nvPr/>
        </p:nvSpPr>
        <p:spPr bwMode="auto">
          <a:xfrm>
            <a:off x="6192838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spcCol="274320" rtlCol="0" fromWordArt="0" forceAA="0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A600C956-188B-470C-91FC-218253093EA5}" type="datetimeFigureOut">
              <a:rPr lang="sr-Latn-CS"/>
              <a:pPr>
                <a:defRPr/>
              </a:pPr>
              <a:t>30.10.2010</a:t>
            </a:fld>
            <a:endParaRPr lang="hr-HR"/>
          </a:p>
        </p:txBody>
      </p:sp>
      <p:sp>
        <p:nvSpPr>
          <p:cNvPr id="13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2D752A1D-5489-46C9-BD4F-3AD8BFD5F26E}" type="slidenum">
              <a:rPr lang="hr-HR"/>
              <a:pPr>
                <a:defRPr/>
              </a:pPr>
              <a:t>‹#›</a:t>
            </a:fld>
            <a:endParaRPr lang="hr-HR"/>
          </a:p>
        </p:txBody>
      </p:sp>
      <p:sp>
        <p:nvSpPr>
          <p:cNvPr id="14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1492E-8D87-4051-A21B-03D792B7F65B}" type="datetimeFigureOut">
              <a:rPr lang="sr-Latn-CS"/>
              <a:pPr>
                <a:defRPr/>
              </a:pPr>
              <a:t>30.10.2010</a:t>
            </a:fld>
            <a:endParaRPr lang="hr-H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DF1C0-B6AC-4101-98C2-A8C254182E1B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EA1BB9-04B3-47E3-B70A-FF72FC995932}" type="datetimeFigureOut">
              <a:rPr lang="sr-Latn-CS"/>
              <a:pPr>
                <a:defRPr/>
              </a:pPr>
              <a:t>30.10.2010</a:t>
            </a:fld>
            <a:endParaRPr lang="hr-HR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C34AE2-BA1B-4F20-B471-C3E08467F87C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8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F9C54D93-CB0C-48D2-B152-871E87F66152}" type="datetimeFigureOut">
              <a:rPr lang="sr-Latn-CS"/>
              <a:pPr>
                <a:defRPr/>
              </a:pPr>
              <a:t>30.10.2010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 smtClean="0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9324CCA2-E399-4AB9-8311-158B62FC7E29}" type="slidenum">
              <a:rPr lang="hr-HR"/>
              <a:pPr>
                <a:defRPr/>
              </a:pPr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67" r:id="rId4"/>
    <p:sldLayoutId id="2147483668" r:id="rId5"/>
    <p:sldLayoutId id="2147483675" r:id="rId6"/>
    <p:sldLayoutId id="2147483669" r:id="rId7"/>
    <p:sldLayoutId id="2147483676" r:id="rId8"/>
    <p:sldLayoutId id="2147483677" r:id="rId9"/>
    <p:sldLayoutId id="2147483670" r:id="rId10"/>
    <p:sldLayoutId id="214748367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kern="1200" cap="small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fontAlgn="base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563" algn="l" rtl="0" fontAlgn="base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182563" algn="l" rtl="0" fontAlgn="base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182563" algn="l" rtl="0" fontAlgn="base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Prilozi/robert_sabalic_LEARNING_AGREEMENT_FINAL.doc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Prilozi/REZULTATI%20%202%20Eras.%20SMS_21.05.2010_pomak%20liste_Objava.pdf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Prilozi/Katalog_odobrenih_predmeta_GRAZ_2009.xls" TargetMode="External"/><Relationship Id="rId2" Type="http://schemas.openxmlformats.org/officeDocument/2006/relationships/hyperlink" Target="Prezentacija%20P&#381;/Katalog_odobrenih_predmeta_GRAZ_2009.xl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Prilozi/Kriteriji_bodovanja_za_ERASMUS.pdf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mailto:ivana.zganjar@unizg.hr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://www.kfunigraz.ac.at/usiwww/klee09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1563" y="857250"/>
            <a:ext cx="7500937" cy="85725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r-HR" dirty="0" smtClean="0"/>
              <a:t>         </a:t>
            </a:r>
            <a:r>
              <a:rPr lang="hr-HR" dirty="0" smtClean="0">
                <a:solidFill>
                  <a:srgbClr val="CC0000"/>
                </a:solidFill>
              </a:rPr>
              <a:t>ERASMUS</a:t>
            </a:r>
            <a:r>
              <a:rPr lang="hr-HR" dirty="0" smtClean="0"/>
              <a:t> – međunarodna razmjena studenata</a:t>
            </a:r>
            <a:endParaRPr lang="hr-HR" dirty="0"/>
          </a:p>
        </p:txBody>
      </p:sp>
      <p:sp>
        <p:nvSpPr>
          <p:cNvPr id="13314" name="Subtitle 2"/>
          <p:cNvSpPr>
            <a:spLocks noGrp="1"/>
          </p:cNvSpPr>
          <p:nvPr>
            <p:ph type="subTitle" idx="1"/>
          </p:nvPr>
        </p:nvSpPr>
        <p:spPr>
          <a:xfrm>
            <a:off x="2857500" y="5715000"/>
            <a:ext cx="5900738" cy="823913"/>
          </a:xfrm>
        </p:spPr>
        <p:txBody>
          <a:bodyPr/>
          <a:lstStyle/>
          <a:p>
            <a:pPr algn="r"/>
            <a:r>
              <a:rPr lang="hr-HR" sz="2200" smtClean="0"/>
              <a:t>Robert Sabalić</a:t>
            </a:r>
          </a:p>
        </p:txBody>
      </p:sp>
      <p:pic>
        <p:nvPicPr>
          <p:cNvPr id="13315" name="Picture 4" descr="erasmus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25" y="1928813"/>
            <a:ext cx="4357688" cy="361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5" descr="foi_logo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51750" y="0"/>
            <a:ext cx="1349375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62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hr-HR" dirty="0" smtClean="0"/>
              <a:t>SADRŽAJ</a:t>
            </a:r>
            <a:endParaRPr lang="hr-HR" dirty="0"/>
          </a:p>
        </p:txBody>
      </p:sp>
      <p:sp>
        <p:nvSpPr>
          <p:cNvPr id="14338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r>
              <a:rPr lang="hr-HR" smtClean="0"/>
              <a:t>Uvod</a:t>
            </a:r>
          </a:p>
          <a:p>
            <a:r>
              <a:rPr lang="hr-HR" smtClean="0"/>
              <a:t>Par crtica o Erasmusu</a:t>
            </a:r>
          </a:p>
          <a:p>
            <a:r>
              <a:rPr lang="hr-HR" smtClean="0"/>
              <a:t>Mitovi o studentskoj mobilnosti</a:t>
            </a:r>
          </a:p>
          <a:p>
            <a:r>
              <a:rPr lang="hr-HR" smtClean="0"/>
              <a:t>Prepreke prilikom mobilnosti</a:t>
            </a:r>
          </a:p>
          <a:p>
            <a:r>
              <a:rPr lang="hr-HR" b="1" smtClean="0">
                <a:solidFill>
                  <a:srgbClr val="CC0000"/>
                </a:solidFill>
              </a:rPr>
              <a:t>KORISTI</a:t>
            </a:r>
            <a:r>
              <a:rPr lang="hr-HR" smtClean="0"/>
              <a:t> od mobilnosti</a:t>
            </a:r>
          </a:p>
          <a:p>
            <a:r>
              <a:rPr lang="hr-HR" smtClean="0"/>
              <a:t>Motivacija za prijavu</a:t>
            </a:r>
          </a:p>
          <a:p>
            <a:r>
              <a:rPr lang="hr-HR" smtClean="0"/>
              <a:t>Financiranje – stipendije</a:t>
            </a:r>
          </a:p>
          <a:p>
            <a:r>
              <a:rPr lang="hr-HR" smtClean="0"/>
              <a:t>Tko se može prijaviti ?</a:t>
            </a:r>
          </a:p>
          <a:p>
            <a:r>
              <a:rPr lang="hr-HR" smtClean="0"/>
              <a:t>Kriteriji odabira studenata za razmjenu</a:t>
            </a:r>
          </a:p>
          <a:p>
            <a:r>
              <a:rPr lang="hr-HR" smtClean="0"/>
              <a:t>Iskustva sa razmjene – Karl Franzens sveučilište u Grazu,  Austrija</a:t>
            </a:r>
          </a:p>
          <a:p>
            <a:endParaRPr lang="hr-HR" smtClean="0"/>
          </a:p>
          <a:p>
            <a:endParaRPr lang="hr-HR" smtClean="0"/>
          </a:p>
          <a:p>
            <a:pPr>
              <a:buFont typeface="Wingdings" pitchFamily="2" charset="2"/>
              <a:buNone/>
            </a:pPr>
            <a:endParaRPr lang="hr-HR" smtClean="0"/>
          </a:p>
          <a:p>
            <a:endParaRPr lang="hr-HR" smtClean="0"/>
          </a:p>
        </p:txBody>
      </p:sp>
      <p:pic>
        <p:nvPicPr>
          <p:cNvPr id="14339" name="Picture 3" descr="books1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25" y="1714500"/>
            <a:ext cx="28575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4" descr="foi_logo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58063" y="0"/>
            <a:ext cx="1381125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9398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hr-HR" b="1" dirty="0" smtClean="0">
                <a:solidFill>
                  <a:srgbClr val="CC0000"/>
                </a:solidFill>
              </a:rPr>
              <a:t>ERASMUS?</a:t>
            </a:r>
            <a:endParaRPr lang="hr-HR" b="1" dirty="0">
              <a:solidFill>
                <a:srgbClr val="CC0000"/>
              </a:solidFill>
            </a:endParaRPr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57200" y="1847850"/>
            <a:ext cx="7467600" cy="4378325"/>
          </a:xfrm>
        </p:spPr>
      </p:pic>
      <p:pic>
        <p:nvPicPr>
          <p:cNvPr id="15363" name="Picture 4" descr="foi_logo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67588" y="0"/>
            <a:ext cx="1371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25" y="571500"/>
            <a:ext cx="7686675" cy="796925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hr-HR" b="1" dirty="0" smtClean="0">
                <a:solidFill>
                  <a:srgbClr val="CC0000"/>
                </a:solidFill>
              </a:rPr>
              <a:t>Agencija za mobilnost i programe EU</a:t>
            </a:r>
            <a:endParaRPr lang="hr-HR" b="1" dirty="0">
              <a:solidFill>
                <a:srgbClr val="CC0000"/>
              </a:solidFill>
            </a:endParaRPr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85750" y="1285875"/>
            <a:ext cx="7858125" cy="5143500"/>
          </a:xfrm>
        </p:spPr>
      </p:pic>
      <p:pic>
        <p:nvPicPr>
          <p:cNvPr id="16387" name="Picture 5" descr="foi_logo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00938" y="0"/>
            <a:ext cx="1238250" cy="81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sz="quarter" idx="1"/>
          </p:nvPr>
        </p:nvSpPr>
        <p:spPr>
          <a:xfrm>
            <a:off x="857250" y="2143125"/>
            <a:ext cx="7138988" cy="4545013"/>
          </a:xfrm>
        </p:spPr>
        <p:txBody>
          <a:bodyPr/>
          <a:lstStyle/>
          <a:p>
            <a:r>
              <a:rPr lang="hr-HR" smtClean="0"/>
              <a:t>“To nije za mene, studij vani je teži nego ovdje.”</a:t>
            </a:r>
          </a:p>
          <a:p>
            <a:r>
              <a:rPr lang="hr-HR" smtClean="0"/>
              <a:t>“To previše košta, vjerojatno neću dobiti stipendiju.”</a:t>
            </a:r>
          </a:p>
          <a:p>
            <a:pPr lvl="1"/>
            <a:r>
              <a:rPr lang="hr-HR" smtClean="0"/>
              <a:t>Izgubit ću stipendiju koju sad dobivam.</a:t>
            </a:r>
          </a:p>
          <a:p>
            <a:r>
              <a:rPr lang="hr-HR" smtClean="0"/>
              <a:t>“Ako odem van, to će usporiti moj studij.”</a:t>
            </a:r>
          </a:p>
          <a:p>
            <a:r>
              <a:rPr lang="hr-HR" smtClean="0"/>
              <a:t>“Ne znam jezik zemlje, neću se moći snaći.”</a:t>
            </a:r>
          </a:p>
          <a:p>
            <a:pPr lvl="1"/>
            <a:r>
              <a:rPr lang="hr-HR" smtClean="0"/>
              <a:t>Strah od nove kulture</a:t>
            </a:r>
          </a:p>
          <a:p>
            <a:r>
              <a:rPr lang="hr-HR" smtClean="0"/>
              <a:t>“Hoće li mi to iskustvo uopće pomoći u mojoj karijeri?”</a:t>
            </a:r>
          </a:p>
        </p:txBody>
      </p:sp>
      <p:sp>
        <p:nvSpPr>
          <p:cNvPr id="17410" name="TextBox 4"/>
          <p:cNvSpPr txBox="1">
            <a:spLocks noChangeArrowheads="1"/>
          </p:cNvSpPr>
          <p:nvPr/>
        </p:nvSpPr>
        <p:spPr bwMode="auto">
          <a:xfrm>
            <a:off x="571500" y="571500"/>
            <a:ext cx="8001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r-HR" sz="2400" b="1">
                <a:solidFill>
                  <a:srgbClr val="CC0000"/>
                </a:solidFill>
                <a:latin typeface="Century Schoolbook" pitchFamily="18" charset="0"/>
              </a:rPr>
              <a:t>Mitovi o studentskoj mobilnosti </a:t>
            </a:r>
          </a:p>
        </p:txBody>
      </p:sp>
      <p:pic>
        <p:nvPicPr>
          <p:cNvPr id="17411" name="Picture 6" descr="foi_logo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96188" y="0"/>
            <a:ext cx="11430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7" descr="globe_flags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142875"/>
            <a:ext cx="1706562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6925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hr-HR" b="1" dirty="0" smtClean="0">
                <a:solidFill>
                  <a:srgbClr val="CC0000"/>
                </a:solidFill>
              </a:rPr>
              <a:t>Prepreke  </a:t>
            </a:r>
            <a:endParaRPr lang="hr-HR" b="1" dirty="0">
              <a:solidFill>
                <a:srgbClr val="CC0000"/>
              </a:solidFill>
            </a:endParaRPr>
          </a:p>
        </p:txBody>
      </p:sp>
      <p:sp>
        <p:nvSpPr>
          <p:cNvPr id="18434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43063"/>
            <a:ext cx="4114800" cy="4529137"/>
          </a:xfrm>
        </p:spPr>
        <p:txBody>
          <a:bodyPr/>
          <a:lstStyle/>
          <a:p>
            <a:endParaRPr lang="hr-HR" smtClean="0"/>
          </a:p>
          <a:p>
            <a:endParaRPr lang="hr-HR" smtClean="0"/>
          </a:p>
          <a:p>
            <a:r>
              <a:rPr lang="hr-HR" smtClean="0"/>
              <a:t>Proces prijave</a:t>
            </a:r>
          </a:p>
          <a:p>
            <a:r>
              <a:rPr lang="hr-HR" smtClean="0"/>
              <a:t>Propušteni rokovi</a:t>
            </a:r>
          </a:p>
          <a:p>
            <a:r>
              <a:rPr lang="hr-HR" smtClean="0"/>
              <a:t>Nedovoljna potpora od strane matične ustanove ili ustanove domaćina</a:t>
            </a:r>
          </a:p>
          <a:p>
            <a:endParaRPr lang="hr-HR" smtClean="0"/>
          </a:p>
          <a:p>
            <a:endParaRPr lang="hr-HR" smtClean="0"/>
          </a:p>
        </p:txBody>
      </p:sp>
      <p:pic>
        <p:nvPicPr>
          <p:cNvPr id="18435" name="Picture 6" descr="confused_yyyqwera_bp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5" y="2143125"/>
            <a:ext cx="379095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4" descr="foi_logo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72375" y="0"/>
            <a:ext cx="1166813" cy="72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2275" y="404813"/>
            <a:ext cx="7110413" cy="9398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hr-HR" b="1" dirty="0" smtClean="0">
                <a:solidFill>
                  <a:srgbClr val="CC0000"/>
                </a:solidFill>
              </a:rPr>
              <a:t>Koristi od </a:t>
            </a:r>
            <a:br>
              <a:rPr lang="hr-HR" b="1" dirty="0" smtClean="0">
                <a:solidFill>
                  <a:srgbClr val="CC0000"/>
                </a:solidFill>
              </a:rPr>
            </a:br>
            <a:r>
              <a:rPr lang="hr-HR" b="1" dirty="0" smtClean="0">
                <a:solidFill>
                  <a:srgbClr val="CC0000"/>
                </a:solidFill>
              </a:rPr>
              <a:t>Međunarodne razmjene</a:t>
            </a:r>
            <a:endParaRPr lang="hr-HR" b="1" dirty="0">
              <a:solidFill>
                <a:srgbClr val="CC0000"/>
              </a:solidFill>
            </a:endParaRPr>
          </a:p>
        </p:txBody>
      </p:sp>
      <p:sp>
        <p:nvSpPr>
          <p:cNvPr id="19458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43063"/>
            <a:ext cx="7467600" cy="4830762"/>
          </a:xfrm>
        </p:spPr>
        <p:txBody>
          <a:bodyPr/>
          <a:lstStyle/>
          <a:p>
            <a:r>
              <a:rPr lang="hr-HR" smtClean="0"/>
              <a:t>Prije svega – iskustvo koje mijenja život</a:t>
            </a:r>
          </a:p>
          <a:p>
            <a:r>
              <a:rPr lang="hr-HR" smtClean="0"/>
              <a:t>Jako dobra referenca za buduće zaposlenje</a:t>
            </a:r>
          </a:p>
          <a:p>
            <a:r>
              <a:rPr lang="hr-HR" smtClean="0"/>
              <a:t>Brojne stipendije na raspolaganju</a:t>
            </a:r>
          </a:p>
          <a:p>
            <a:pPr lvl="1"/>
            <a:r>
              <a:rPr lang="hr-HR" smtClean="0"/>
              <a:t>ERASMUS – nacionalne stipendije nisu u koliziji s financijskom potporom koju dobivate za odlazak na razmjenu</a:t>
            </a:r>
          </a:p>
          <a:p>
            <a:r>
              <a:rPr lang="hr-HR" smtClean="0"/>
              <a:t>Odslušani predmeti i položeni ispiti vani priznaju se na matičnoj ustanovi </a:t>
            </a:r>
          </a:p>
          <a:p>
            <a:pPr lvl="1"/>
            <a:r>
              <a:rPr lang="hr-HR" smtClean="0">
                <a:hlinkClick r:id="rId2" action="ppaction://hlinkfile"/>
              </a:rPr>
              <a:t>Learning Agreement! </a:t>
            </a:r>
            <a:endParaRPr lang="hr-HR" smtClean="0"/>
          </a:p>
          <a:p>
            <a:r>
              <a:rPr lang="hr-HR" smtClean="0"/>
              <a:t>Brojna nova poznanstva iz čitavog svijeta – otvaraju nove mogućnosti </a:t>
            </a:r>
          </a:p>
          <a:p>
            <a:r>
              <a:rPr lang="hr-HR" smtClean="0"/>
              <a:t>...</a:t>
            </a:r>
          </a:p>
          <a:p>
            <a:endParaRPr lang="hr-HR" smtClean="0"/>
          </a:p>
        </p:txBody>
      </p:sp>
      <p:pic>
        <p:nvPicPr>
          <p:cNvPr id="19459" name="Picture 3" descr="Real_Benefits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5" y="0"/>
            <a:ext cx="2444750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5" descr="foi_logo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81888" y="0"/>
            <a:ext cx="12573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88" y="571500"/>
            <a:ext cx="7467600" cy="785813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hr-HR" b="1" dirty="0" smtClean="0">
                <a:solidFill>
                  <a:srgbClr val="CC0000"/>
                </a:solidFill>
              </a:rPr>
              <a:t>Natječaj Sveučilišta u Zagrebu - FOI</a:t>
            </a:r>
            <a:endParaRPr lang="hr-HR" b="1" dirty="0">
              <a:solidFill>
                <a:srgbClr val="CC0000"/>
              </a:solidFill>
            </a:endParaRPr>
          </a:p>
        </p:txBody>
      </p:sp>
      <p:sp>
        <p:nvSpPr>
          <p:cNvPr id="5" name="Content Placeholder 3"/>
          <p:cNvSpPr>
            <a:spLocks noGrp="1"/>
          </p:cNvSpPr>
          <p:nvPr>
            <p:ph sz="quarter" idx="2"/>
          </p:nvPr>
        </p:nvSpPr>
        <p:spPr>
          <a:xfrm>
            <a:off x="571500" y="1643063"/>
            <a:ext cx="7372350" cy="4572000"/>
          </a:xfrm>
        </p:spPr>
        <p:txBody>
          <a:bodyPr>
            <a:normAutofit fontScale="925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hr-HR" dirty="0" smtClean="0"/>
              <a:t>Natječaj se odnosi na program mobilnosti studenata Sveučilišta u Zagrebu </a:t>
            </a:r>
            <a:r>
              <a:rPr lang="hr-HR" b="1" dirty="0" smtClean="0"/>
              <a:t>u zimskom i ljetnom semestru akademske godine 2010/2011.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hr-HR" b="1" dirty="0" smtClean="0"/>
              <a:t>Trajanje razmjene – 1 semestar(izbor studenta : ljetni/zimski)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hr-HR" b="1" dirty="0" smtClean="0">
                <a:hlinkClick r:id="rId2" action="ppaction://hlinkfile"/>
              </a:rPr>
              <a:t>Rezultati natječaja UNIZG</a:t>
            </a:r>
            <a:endParaRPr lang="hr-HR" b="1" dirty="0" smtClean="0"/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endParaRPr lang="hr-HR" b="1" dirty="0" smtClean="0"/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hr-HR" b="1" dirty="0" smtClean="0"/>
              <a:t>FOI bilateralni ERASMUS ugovori: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hr-HR" dirty="0" smtClean="0"/>
              <a:t>Karl Franzens sveučilište, Graz – 6 studenata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hr-HR" dirty="0" smtClean="0"/>
              <a:t>Tehničko sveučilište u Bratislavi (Fakultet tehnologije i primjenjenih znanosti, Trnava) – 2 studenta 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hr-HR" dirty="0" smtClean="0"/>
              <a:t>Mykolas Romeris sveučilište, Vilnisu – 2 studenta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hr-HR" dirty="0" smtClean="0"/>
              <a:t>Sveučilište u Portu – 2 studenta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hr-HR" dirty="0" smtClean="0"/>
              <a:t>Sveučilište u Ljubljani – 1 student</a:t>
            </a:r>
            <a:endParaRPr lang="hr-HR" dirty="0"/>
          </a:p>
        </p:txBody>
      </p:sp>
      <p:pic>
        <p:nvPicPr>
          <p:cNvPr id="20483" name="Picture 3" descr="foi_logo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81888" y="0"/>
            <a:ext cx="12573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5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hr-HR" b="1" dirty="0" smtClean="0">
                <a:solidFill>
                  <a:srgbClr val="CC0000"/>
                </a:solidFill>
              </a:rPr>
              <a:t>Financiranje studenata</a:t>
            </a:r>
            <a:endParaRPr lang="hr-HR" b="1" dirty="0">
              <a:solidFill>
                <a:srgbClr val="CC0000"/>
              </a:solidFill>
            </a:endParaRPr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42938" y="1000125"/>
            <a:ext cx="7448550" cy="5373688"/>
          </a:xfrm>
        </p:spPr>
      </p:pic>
      <p:pic>
        <p:nvPicPr>
          <p:cNvPr id="21507" name="Picture 3" descr="foi_logo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81888" y="0"/>
            <a:ext cx="12573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69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r-HR" sz="3200" b="1" dirty="0" smtClean="0">
                <a:solidFill>
                  <a:srgbClr val="C00000"/>
                </a:solidFill>
                <a:latin typeface="Calibri" pitchFamily="34" charset="0"/>
              </a:rPr>
              <a:t>Motivacija za prijavu</a:t>
            </a:r>
            <a:endParaRPr lang="hr-HR" dirty="0"/>
          </a:p>
        </p:txBody>
      </p:sp>
      <p:sp>
        <p:nvSpPr>
          <p:cNvPr id="4" name="Rounded Rectangle 3"/>
          <p:cNvSpPr/>
          <p:nvPr/>
        </p:nvSpPr>
        <p:spPr>
          <a:xfrm>
            <a:off x="1857375" y="4572000"/>
            <a:ext cx="4913313" cy="71437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400" b="1" dirty="0">
                <a:solidFill>
                  <a:srgbClr val="CC0000"/>
                </a:solidFill>
                <a:latin typeface="Calibri" pitchFamily="34" charset="0"/>
              </a:rPr>
              <a:t>Život u multikulturalnoj sredini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357438" y="5429250"/>
            <a:ext cx="4824412" cy="62547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400" b="1" dirty="0">
                <a:solidFill>
                  <a:srgbClr val="CC0000"/>
                </a:solidFill>
                <a:latin typeface="Calibri" pitchFamily="34" charset="0"/>
              </a:rPr>
              <a:t>Sklapanje novih poznanstava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500188" y="3786188"/>
            <a:ext cx="4824412" cy="62547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400" b="1" dirty="0">
                <a:solidFill>
                  <a:srgbClr val="CC0000"/>
                </a:solidFill>
                <a:latin typeface="Calibri" pitchFamily="34" charset="0"/>
              </a:rPr>
              <a:t>Usavršavanje znanja jezika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28688" y="2857500"/>
            <a:ext cx="5000625" cy="71437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400" b="1" dirty="0">
                <a:solidFill>
                  <a:srgbClr val="CC0000"/>
                </a:solidFill>
                <a:latin typeface="Calibri" pitchFamily="34" charset="0"/>
              </a:rPr>
              <a:t>Iskustvo studiranja na međunarodnoj instituciji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0063" y="1928813"/>
            <a:ext cx="5000625" cy="71437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400" b="1" dirty="0">
                <a:solidFill>
                  <a:srgbClr val="CC0000"/>
                </a:solidFill>
                <a:latin typeface="Calibri" pitchFamily="34" charset="0"/>
              </a:rPr>
              <a:t>Pomicanje van standardnih okvira</a:t>
            </a:r>
          </a:p>
        </p:txBody>
      </p:sp>
      <p:pic>
        <p:nvPicPr>
          <p:cNvPr id="22535" name="Picture 8" descr="goal_puzzl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25" y="0"/>
            <a:ext cx="3159125" cy="236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62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hr-HR" b="1" dirty="0" smtClean="0">
                <a:solidFill>
                  <a:srgbClr val="CC0000"/>
                </a:solidFill>
              </a:rPr>
              <a:t>DILEME</a:t>
            </a:r>
            <a:endParaRPr lang="hr-HR" b="1" dirty="0">
              <a:solidFill>
                <a:srgbClr val="CC0000"/>
              </a:solidFill>
            </a:endParaRPr>
          </a:p>
        </p:txBody>
      </p:sp>
      <p:sp>
        <p:nvSpPr>
          <p:cNvPr id="4" name="Rounded Rectangle 3">
            <a:hlinkClick r:id="rId2" action="ppaction://hlinkfile"/>
          </p:cNvPr>
          <p:cNvSpPr/>
          <p:nvPr/>
        </p:nvSpPr>
        <p:spPr>
          <a:xfrm>
            <a:off x="428625" y="2286000"/>
            <a:ext cx="4702175" cy="64293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400" b="1" dirty="0">
                <a:solidFill>
                  <a:srgbClr val="CC0000"/>
                </a:solidFill>
                <a:latin typeface="Calibri" pitchFamily="34" charset="0"/>
                <a:hlinkClick r:id="rId3" action="ppaction://hlinkfile"/>
              </a:rPr>
              <a:t>Priznavanje </a:t>
            </a:r>
            <a:r>
              <a:rPr lang="hr-HR" sz="2400" b="1" dirty="0">
                <a:solidFill>
                  <a:srgbClr val="CC0000"/>
                </a:solidFill>
                <a:latin typeface="Calibri" pitchFamily="34" charset="0"/>
                <a:hlinkClick r:id="rId3" action="ppaction://hlinkfile"/>
              </a:rPr>
              <a:t>kolegija</a:t>
            </a:r>
            <a:endParaRPr lang="hr-HR" sz="2400" b="1" dirty="0">
              <a:solidFill>
                <a:srgbClr val="CC0000"/>
              </a:solidFill>
              <a:latin typeface="Calibri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85813" y="3214688"/>
            <a:ext cx="4870450" cy="642937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400" b="1" dirty="0">
                <a:solidFill>
                  <a:srgbClr val="CC0000"/>
                </a:solidFill>
                <a:latin typeface="Calibri" pitchFamily="34" charset="0"/>
              </a:rPr>
              <a:t>Polaganje ispita na stranom jeziku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500188" y="4071938"/>
            <a:ext cx="4714875" cy="56197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400" b="1" dirty="0">
                <a:solidFill>
                  <a:srgbClr val="CC0000"/>
                </a:solidFill>
                <a:latin typeface="Calibri" pitchFamily="34" charset="0"/>
              </a:rPr>
              <a:t>Snalaženje u stranoj državi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214563" y="4786313"/>
            <a:ext cx="4786312" cy="642937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400" b="1" dirty="0">
                <a:solidFill>
                  <a:srgbClr val="CC0000"/>
                </a:solidFill>
                <a:latin typeface="Calibri" pitchFamily="34" charset="0"/>
              </a:rPr>
              <a:t>Suživot s nepoznatim osobama</a:t>
            </a:r>
          </a:p>
        </p:txBody>
      </p:sp>
      <p:pic>
        <p:nvPicPr>
          <p:cNvPr id="23558" name="Picture 8" descr="confused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88" y="714375"/>
            <a:ext cx="2333625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7" descr="foi_logo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596188" y="0"/>
            <a:ext cx="11430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13" y="404813"/>
            <a:ext cx="6115050" cy="796925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hr-HR" b="1" dirty="0" smtClean="0">
                <a:solidFill>
                  <a:srgbClr val="CC0000"/>
                </a:solidFill>
              </a:rPr>
              <a:t>TKO SE MOŽE PRIJAVITI ?</a:t>
            </a:r>
            <a:endParaRPr lang="hr-HR" b="1" dirty="0">
              <a:solidFill>
                <a:srgbClr val="CC0000"/>
              </a:solidFill>
            </a:endParaRPr>
          </a:p>
        </p:txBody>
      </p:sp>
      <p:sp>
        <p:nvSpPr>
          <p:cNvPr id="24578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hr-HR" b="1" smtClean="0"/>
              <a:t>redoviti studenti </a:t>
            </a:r>
            <a:r>
              <a:rPr lang="hr-HR" smtClean="0"/>
              <a:t>preddiplomskog, diplomskog ili postdiplomskog studija </a:t>
            </a:r>
          </a:p>
          <a:p>
            <a:pPr>
              <a:buFont typeface="Wingdings" pitchFamily="2" charset="2"/>
              <a:buChar char="Ø"/>
            </a:pPr>
            <a:r>
              <a:rPr lang="hr-HR" b="1" smtClean="0"/>
              <a:t>   </a:t>
            </a:r>
            <a:r>
              <a:rPr lang="hr-HR" smtClean="0"/>
              <a:t> </a:t>
            </a:r>
            <a:r>
              <a:rPr lang="hr-HR" sz="2000" i="1" smtClean="0"/>
              <a:t>(s hrvatskim državljanstvom, statusom izbjeglice, osobe bez državljanstva ili s registriranim stranim boravištem u Republici Hrvatskoj) </a:t>
            </a:r>
          </a:p>
          <a:p>
            <a:pPr>
              <a:buFont typeface="Wingdings" pitchFamily="2" charset="2"/>
              <a:buChar char="Ø"/>
            </a:pPr>
            <a:r>
              <a:rPr lang="hr-HR" smtClean="0"/>
              <a:t>studenti preddiplomskih studija moraju u trenutku kada odlaze na studij biti upisani </a:t>
            </a:r>
            <a:r>
              <a:rPr lang="hr-HR" b="1" smtClean="0"/>
              <a:t>najmanje u 2. godinu studija</a:t>
            </a:r>
          </a:p>
          <a:p>
            <a:pPr>
              <a:buFont typeface="Wingdings" pitchFamily="2" charset="2"/>
              <a:buChar char="Ø"/>
            </a:pPr>
            <a:endParaRPr lang="hr-HR" sz="2800" smtClean="0"/>
          </a:p>
          <a:p>
            <a:pPr>
              <a:buFont typeface="Wingdings" pitchFamily="2" charset="2"/>
              <a:buChar char="Ø"/>
            </a:pPr>
            <a:r>
              <a:rPr lang="hr-HR" sz="2800" smtClean="0"/>
              <a:t>nacionalne stipendije su prenosive i ne smatraju se dvostrukim financiranjem</a:t>
            </a:r>
            <a:endParaRPr lang="hr-HR" smtClean="0"/>
          </a:p>
        </p:txBody>
      </p:sp>
      <p:pic>
        <p:nvPicPr>
          <p:cNvPr id="24579" name="Picture 3" descr="chp_erasmus_imac1_1_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801813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4" descr="foi_logo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00938" y="0"/>
            <a:ext cx="1238250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62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hr-HR" b="1" dirty="0" smtClean="0">
                <a:solidFill>
                  <a:srgbClr val="CC0000"/>
                </a:solidFill>
              </a:rPr>
              <a:t>Kriteriji odabira studenata</a:t>
            </a:r>
            <a:endParaRPr lang="hr-HR" b="1" dirty="0">
              <a:solidFill>
                <a:srgbClr val="CC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714500"/>
            <a:ext cx="7467600" cy="4759325"/>
          </a:xfrm>
        </p:spPr>
        <p:txBody>
          <a:bodyPr>
            <a:normAutofit fontScale="85000" lnSpcReduction="20000"/>
          </a:bodyPr>
          <a:lstStyle/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hr-HR" dirty="0" smtClean="0"/>
              <a:t>Dosadašnje ocjene(prosjek), motivacijsko pismo i znanje jezika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hr-HR" smtClean="0"/>
              <a:t>Studenti se šalju na razmjenu u trajanju od 1 semestra(5 mjeseci), iznimno 2 semestra</a:t>
            </a:r>
            <a:endParaRPr lang="hr-HR" dirty="0" smtClean="0"/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endParaRPr lang="hr-HR" dirty="0" smtClean="0"/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hr-HR" dirty="0" smtClean="0"/>
              <a:t>Selekcija se vrši na razini fakulteta -&gt; </a:t>
            </a:r>
            <a:r>
              <a:rPr lang="hr-HR" dirty="0" smtClean="0">
                <a:hlinkClick r:id="rId2" action="ppaction://hlinkfile"/>
              </a:rPr>
              <a:t>Kriteriji bodovanja FOI</a:t>
            </a:r>
            <a:endParaRPr lang="hr-HR" dirty="0" smtClean="0"/>
          </a:p>
          <a:p>
            <a:pPr marL="640080" lvl="1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hr-HR" dirty="0" smtClean="0"/>
              <a:t>U slučaju da se za isto sveučilište natječu studenti različitih fakulteta selekciju vrši Povjerenstvo Sveučilišta u Zagrebu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endParaRPr lang="hr-HR" b="1" dirty="0" smtClean="0"/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hr-HR" b="1" dirty="0" smtClean="0"/>
              <a:t>Dijelovi prijave: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hr-HR" b="1" dirty="0" smtClean="0"/>
              <a:t>Prijavni obrazac </a:t>
            </a:r>
            <a:r>
              <a:rPr lang="hr-HR" i="1" dirty="0" smtClean="0"/>
              <a:t>(http://international.unizg.hr/)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hr-HR" b="1" dirty="0" smtClean="0"/>
              <a:t>CV </a:t>
            </a:r>
            <a:r>
              <a:rPr lang="hr-HR" i="1" dirty="0" smtClean="0"/>
              <a:t>(Europass CV na engleskom jeziku)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hr-HR" b="1" dirty="0" smtClean="0"/>
              <a:t>Motivacijsko pismo na engleskom jeziku </a:t>
            </a:r>
            <a:r>
              <a:rPr lang="hr-HR" i="1" dirty="0" smtClean="0"/>
              <a:t>(do 300 riječi)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hr-HR" b="1" dirty="0" smtClean="0"/>
              <a:t>Prijepis ocijena </a:t>
            </a:r>
            <a:r>
              <a:rPr lang="hr-HR" i="1" dirty="0" smtClean="0"/>
              <a:t>(na hrvatskom jeziku)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hr-HR" b="1" dirty="0" smtClean="0"/>
              <a:t>Dokaz o znanju jezika </a:t>
            </a:r>
            <a:r>
              <a:rPr lang="hr-HR" i="1" dirty="0" smtClean="0"/>
              <a:t>(svjedodžba škole stranih jezika, ocijena u indeksu,...)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endParaRPr lang="hr-HR" dirty="0"/>
          </a:p>
        </p:txBody>
      </p:sp>
      <p:pic>
        <p:nvPicPr>
          <p:cNvPr id="25603" name="Picture 4" descr="foi_logo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96188" y="0"/>
            <a:ext cx="11430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6925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hr-HR" b="1" dirty="0" smtClean="0">
                <a:solidFill>
                  <a:srgbClr val="CC0000"/>
                </a:solidFill>
              </a:rPr>
              <a:t>Proces prijave</a:t>
            </a:r>
            <a:endParaRPr lang="hr-HR" b="1" dirty="0">
              <a:solidFill>
                <a:srgbClr val="CC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>
            <a:normAutofit/>
          </a:bodyPr>
          <a:lstStyle/>
          <a:p>
            <a:pPr marL="457200" indent="-4572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vi-VN" dirty="0" smtClean="0"/>
              <a:t>konzultacije s mentorom i fakultetskim ECTS koordinatorom</a:t>
            </a:r>
            <a:r>
              <a:rPr lang="hr-HR" dirty="0" smtClean="0"/>
              <a:t> (vezano uz kolegije i priznavanje)</a:t>
            </a:r>
          </a:p>
          <a:p>
            <a:pPr marL="457200" indent="-4572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hr-HR" dirty="0" smtClean="0"/>
              <a:t>Ispuniti prijavu, napisati pismo motivacije, skupiti potrebne dokumente </a:t>
            </a:r>
          </a:p>
          <a:p>
            <a:pPr marL="640080" lvl="1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hr-HR" b="1" dirty="0" smtClean="0"/>
              <a:t>Prijavu poslati na e-mail</a:t>
            </a:r>
            <a:r>
              <a:rPr lang="hr-HR" dirty="0" smtClean="0"/>
              <a:t> u Ured za međunarodnu suradnju Uni ZG na adresu: </a:t>
            </a:r>
            <a:r>
              <a:rPr lang="hr-HR" b="1" u="sng" dirty="0" smtClean="0">
                <a:hlinkClick r:id="rId2"/>
              </a:rPr>
              <a:t>ivana.zganjar@unizg.hr</a:t>
            </a:r>
            <a:endParaRPr lang="hr-HR" b="1" u="sng" dirty="0" smtClean="0"/>
          </a:p>
          <a:p>
            <a:pPr marL="640080" lvl="1" indent="-274320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hr-HR" b="1" dirty="0" smtClean="0"/>
              <a:t>Prijavu poslati na e-mail ECTS koordinatora i ERASMUS kontakt</a:t>
            </a:r>
          </a:p>
          <a:p>
            <a:pPr marL="640080" lvl="1" indent="-274320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hr-HR" b="1" dirty="0" smtClean="0"/>
              <a:t>Obrazac i kompletnu dokumentaciju predati ECTS koordinatoru</a:t>
            </a:r>
          </a:p>
          <a:p>
            <a:pPr marL="457200" indent="-4572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hr-HR" dirty="0" smtClean="0"/>
              <a:t>Ugovor o učenju – za nominirane studente 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endParaRPr lang="hr-HR" dirty="0"/>
          </a:p>
        </p:txBody>
      </p:sp>
      <p:pic>
        <p:nvPicPr>
          <p:cNvPr id="26627" name="Picture 3" descr="foi_logo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81888" y="0"/>
            <a:ext cx="12573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6925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hr-HR" b="1" dirty="0" smtClean="0">
                <a:solidFill>
                  <a:srgbClr val="CC0000"/>
                </a:solidFill>
              </a:rPr>
              <a:t>Financijska potpora</a:t>
            </a:r>
            <a:endParaRPr lang="hr-HR" b="1" dirty="0">
              <a:solidFill>
                <a:srgbClr val="CC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>
            <a:normAutofit fontScale="92500"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hr-HR" b="1" dirty="0" smtClean="0"/>
              <a:t>400 EUR mjesečno – party! </a:t>
            </a:r>
            <a:r>
              <a:rPr lang="hr-HR" b="1" dirty="0" smtClean="0">
                <a:sym typeface="Wingdings" pitchFamily="2" charset="2"/>
              </a:rPr>
              <a:t>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endParaRPr lang="hr-HR" b="1" dirty="0" smtClean="0">
              <a:sym typeface="Wingdings" pitchFamily="2" charset="2"/>
            </a:endParaRPr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hr-HR" b="1" dirty="0" smtClean="0">
                <a:sym typeface="Wingdings" pitchFamily="2" charset="2"/>
              </a:rPr>
              <a:t>Nedostatak : stipendija nije usklađena ovisno o standardu države! </a:t>
            </a:r>
          </a:p>
          <a:p>
            <a:pPr marL="274320" indent="-274320" fontAlgn="auto">
              <a:spcAft>
                <a:spcPts val="0"/>
              </a:spcAft>
              <a:buFont typeface="Wingdings"/>
              <a:buNone/>
              <a:defRPr/>
            </a:pPr>
            <a:endParaRPr lang="hr-HR" b="1" dirty="0" smtClean="0"/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hr-HR" dirty="0" smtClean="0"/>
              <a:t>Sredstva su varijabilna ovisno o Europskim sredstvima,  ali povećavaju se iz godine u godinu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endParaRPr lang="hr-HR" dirty="0" smtClean="0"/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hr-HR" dirty="0" smtClean="0"/>
              <a:t>Studenti s invaliditetom imaju pravo dobiti uvećani iznos financijske potpore </a:t>
            </a:r>
            <a:r>
              <a:rPr lang="hr-HR" sz="2000" i="1" dirty="0" smtClean="0"/>
              <a:t>(Potrebno je priložiti potvrdu ovlaštene ustanove iz koje se vidi stupanj invaliditeta)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endParaRPr lang="hr-HR" sz="2000" i="1" dirty="0" smtClean="0"/>
          </a:p>
          <a:p>
            <a:pPr marL="274320" indent="-274320" fontAlgn="auto"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hr-HR" dirty="0" smtClean="0"/>
              <a:t>Mogućnost korištenja prava redovnih studenata (subvencionirana prehrana, “part time” poslovi)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endParaRPr lang="hr-HR" dirty="0"/>
          </a:p>
        </p:txBody>
      </p:sp>
      <p:pic>
        <p:nvPicPr>
          <p:cNvPr id="27651" name="Picture 4" descr="Fist of Money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3" y="0"/>
            <a:ext cx="1301750" cy="145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5" descr="foi_logo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81888" y="0"/>
            <a:ext cx="12573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hr-HR" smtClean="0">
                <a:latin typeface="Calibri" pitchFamily="34" charset="0"/>
              </a:rPr>
              <a:t>Pronaći smještaj – cijene domova i stanova u Grazu</a:t>
            </a:r>
          </a:p>
          <a:p>
            <a:pPr>
              <a:buFont typeface="Wingdings" pitchFamily="2" charset="2"/>
              <a:buNone/>
            </a:pPr>
            <a:r>
              <a:rPr lang="hr-HR" smtClean="0">
                <a:latin typeface="Calibri" pitchFamily="34" charset="0"/>
              </a:rPr>
              <a:t>    (cca 250€ mjesečno)</a:t>
            </a:r>
          </a:p>
          <a:p>
            <a:pPr>
              <a:buFont typeface="Arial" charset="0"/>
              <a:buChar char="•"/>
            </a:pPr>
            <a:endParaRPr lang="hr-HR" smtClean="0">
              <a:latin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hr-HR" smtClean="0">
                <a:latin typeface="Calibri" pitchFamily="34" charset="0"/>
              </a:rPr>
              <a:t> Vidjeti opcije zdravstvenog i putnog osiguranja koje se</a:t>
            </a:r>
          </a:p>
          <a:p>
            <a:pPr>
              <a:buFont typeface="Wingdings" pitchFamily="2" charset="2"/>
              <a:buNone/>
            </a:pPr>
            <a:r>
              <a:rPr lang="hr-HR" smtClean="0">
                <a:latin typeface="Calibri" pitchFamily="34" charset="0"/>
              </a:rPr>
              <a:t>     nude u HR i u stranoj državi </a:t>
            </a:r>
          </a:p>
          <a:p>
            <a:r>
              <a:rPr lang="hr-HR" smtClean="0">
                <a:latin typeface="Calibri" pitchFamily="34" charset="0"/>
              </a:rPr>
              <a:t>  (GKK 23€ mjesečno) </a:t>
            </a:r>
          </a:p>
          <a:p>
            <a:r>
              <a:rPr lang="hr-HR" smtClean="0">
                <a:latin typeface="Calibri" pitchFamily="34" charset="0"/>
              </a:rPr>
              <a:t> Osobno iskustvo -&gt; uzeti strano zdravstveno</a:t>
            </a:r>
          </a:p>
          <a:p>
            <a:pPr>
              <a:buFont typeface="Wingdings" pitchFamily="2" charset="2"/>
              <a:buNone/>
            </a:pPr>
            <a:r>
              <a:rPr lang="hr-HR" smtClean="0">
                <a:latin typeface="Calibri" pitchFamily="34" charset="0"/>
              </a:rPr>
              <a:t>     osiguranje</a:t>
            </a:r>
          </a:p>
          <a:p>
            <a:pPr>
              <a:buFont typeface="Wingdings" pitchFamily="2" charset="2"/>
              <a:buNone/>
            </a:pPr>
            <a:r>
              <a:rPr lang="hr-HR" smtClean="0">
                <a:latin typeface="Calibri" pitchFamily="34" charset="0"/>
              </a:rPr>
              <a:t>     </a:t>
            </a:r>
          </a:p>
          <a:p>
            <a:endParaRPr lang="hr-HR" smtClean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500063" y="571500"/>
            <a:ext cx="7467600" cy="642938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sr-Latn-CS" sz="3600" b="1" dirty="0" smtClean="0">
                <a:solidFill>
                  <a:srgbClr val="CC0000"/>
                </a:solidFill>
                <a:latin typeface="Calibri" pitchFamily="34" charset="0"/>
              </a:rPr>
              <a:t>Smještaj i osiguranje</a:t>
            </a:r>
            <a:r>
              <a:rPr lang="hr-HR" dirty="0" smtClean="0"/>
              <a:t/>
            </a:r>
            <a:br>
              <a:rPr lang="hr-HR" dirty="0" smtClean="0"/>
            </a:br>
            <a:endParaRPr lang="hr-HR" dirty="0"/>
          </a:p>
        </p:txBody>
      </p:sp>
      <p:pic>
        <p:nvPicPr>
          <p:cNvPr id="28675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38" y="4572000"/>
            <a:ext cx="2357437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6" descr="foi_logo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81888" y="0"/>
            <a:ext cx="12573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188" y="357188"/>
            <a:ext cx="7615237" cy="85725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hr-HR" b="1" dirty="0" smtClean="0">
                <a:solidFill>
                  <a:srgbClr val="CC0000"/>
                </a:solidFill>
              </a:rPr>
              <a:t>IZVANNASTAVNE AKTIVNOSTI - SPORT</a:t>
            </a:r>
            <a:endParaRPr lang="hr-HR" b="1" dirty="0">
              <a:solidFill>
                <a:srgbClr val="CC0000"/>
              </a:solidFill>
            </a:endParaRPr>
          </a:p>
        </p:txBody>
      </p:sp>
      <p:sp>
        <p:nvSpPr>
          <p:cNvPr id="29698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r>
              <a:rPr lang="en-US" smtClean="0">
                <a:latin typeface="Calibri" pitchFamily="34" charset="0"/>
              </a:rPr>
              <a:t>Universitäts-Sportinstitut</a:t>
            </a:r>
            <a:endParaRPr lang="hr-HR" smtClean="0">
              <a:latin typeface="Calibri" pitchFamily="34" charset="0"/>
            </a:endParaRPr>
          </a:p>
          <a:p>
            <a:r>
              <a:rPr lang="hr-HR" smtClean="0">
                <a:latin typeface="Calibri" pitchFamily="34" charset="0"/>
              </a:rPr>
              <a:t>Mogućnost pohađanja raznih sportskih tečajeva (preko 120!!)</a:t>
            </a:r>
          </a:p>
          <a:p>
            <a:r>
              <a:rPr lang="hr-HR" smtClean="0">
                <a:latin typeface="Calibri" pitchFamily="34" charset="0"/>
              </a:rPr>
              <a:t>Nogomet, rukomet, košarka, odbojka, badminton, plivanje, atletika, mačevanje, tenis, golf, floorball, itd.</a:t>
            </a:r>
          </a:p>
          <a:p>
            <a:r>
              <a:rPr lang="hr-HR" smtClean="0">
                <a:latin typeface="Calibri" pitchFamily="34" charset="0"/>
              </a:rPr>
              <a:t>Svake godine održava se tradicionalni Kleeblattlauf</a:t>
            </a:r>
            <a:r>
              <a:rPr lang="hr-HR" smtClean="0"/>
              <a:t> -&gt; </a:t>
            </a:r>
            <a:r>
              <a:rPr lang="hr-HR" smtClean="0">
                <a:latin typeface="Calibri" pitchFamily="34" charset="0"/>
                <a:ea typeface="Calibri" pitchFamily="34" charset="0"/>
                <a:cs typeface="Calibri" pitchFamily="34" charset="0"/>
              </a:rPr>
              <a:t>studentski kross</a:t>
            </a:r>
            <a:endParaRPr lang="en-US" smtClean="0">
              <a:latin typeface="Calibri" pitchFamily="34" charset="0"/>
              <a:ea typeface="Calibri" pitchFamily="34" charset="0"/>
              <a:cs typeface="Calibri" pitchFamily="34" charset="0"/>
            </a:endParaRPr>
          </a:p>
          <a:p>
            <a:pPr>
              <a:buFont typeface="Wingdings" pitchFamily="2" charset="2"/>
              <a:buNone/>
            </a:pPr>
            <a:r>
              <a:rPr lang="hr-HR" smtClean="0"/>
              <a:t> </a:t>
            </a:r>
          </a:p>
          <a:p>
            <a:pPr>
              <a:buFont typeface="Wingdings" pitchFamily="2" charset="2"/>
              <a:buNone/>
            </a:pPr>
            <a:r>
              <a:rPr lang="hr-HR" smtClean="0"/>
              <a:t> </a:t>
            </a:r>
          </a:p>
        </p:txBody>
      </p:sp>
      <p:pic>
        <p:nvPicPr>
          <p:cNvPr id="29699" name="Picture 4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50" y="4411663"/>
            <a:ext cx="2689225" cy="201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4" descr="foi_logo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72375" y="0"/>
            <a:ext cx="1166813" cy="72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836613"/>
            <a:ext cx="7467600" cy="11430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hr-HR" b="1" dirty="0" smtClean="0">
                <a:solidFill>
                  <a:srgbClr val="CC0000"/>
                </a:solidFill>
              </a:rPr>
              <a:t>IESN - International Exchange Erasmus Student Network)</a:t>
            </a:r>
            <a:endParaRPr lang="hr-HR" b="1" dirty="0">
              <a:solidFill>
                <a:srgbClr val="CC0000"/>
              </a:solidFill>
            </a:endParaRPr>
          </a:p>
        </p:txBody>
      </p:sp>
      <p:sp>
        <p:nvSpPr>
          <p:cNvPr id="30722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286000"/>
            <a:ext cx="7900988" cy="4187825"/>
          </a:xfrm>
        </p:spPr>
        <p:txBody>
          <a:bodyPr/>
          <a:lstStyle/>
          <a:p>
            <a:r>
              <a:rPr lang="hr-HR" smtClean="0">
                <a:latin typeface="Arial" charset="0"/>
              </a:rPr>
              <a:t>IESN je skupina studenata koja organizira razno razne događaje namijenjene stranim studentima. </a:t>
            </a:r>
          </a:p>
          <a:p>
            <a:r>
              <a:rPr lang="hr-HR" smtClean="0">
                <a:latin typeface="Arial" charset="0"/>
              </a:rPr>
              <a:t>Internacionalna večera -&gt; svaki student donosi specijalitet iz svoje zemlje</a:t>
            </a:r>
          </a:p>
          <a:p>
            <a:r>
              <a:rPr lang="hr-HR" smtClean="0">
                <a:latin typeface="Arial" charset="0"/>
              </a:rPr>
              <a:t>Povoljnija SIM studentska kartica</a:t>
            </a:r>
          </a:p>
          <a:p>
            <a:r>
              <a:rPr lang="hr-HR" smtClean="0">
                <a:latin typeface="Arial" charset="0"/>
              </a:rPr>
              <a:t>Stammtisch - &gt; okupljanje Erasmus studenata u određenom kafiću, cilj je upoznavanje i neformalno druženje( upoznavanje druge kulture, e-mail, broj mobitela </a:t>
            </a:r>
            <a:r>
              <a:rPr lang="hr-HR" smtClean="0">
                <a:latin typeface="Arial" charset="0"/>
                <a:sym typeface="Wingdings" pitchFamily="2" charset="2"/>
              </a:rPr>
              <a:t> )</a:t>
            </a:r>
            <a:endParaRPr lang="hr-HR" smtClean="0"/>
          </a:p>
        </p:txBody>
      </p:sp>
      <p:pic>
        <p:nvPicPr>
          <p:cNvPr id="30723" name="Picture 4" descr="ESN_logo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2160588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5" descr="foi_logo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81888" y="0"/>
            <a:ext cx="12573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63" y="357188"/>
            <a:ext cx="7467600" cy="1011237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r-HR" dirty="0" smtClean="0">
                <a:solidFill>
                  <a:srgbClr val="CC0000"/>
                </a:solidFill>
              </a:rPr>
              <a:t>URED ZA MEĐUNARODNU SURADNJU</a:t>
            </a:r>
            <a:endParaRPr lang="hr-HR" dirty="0">
              <a:solidFill>
                <a:srgbClr val="CC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785938"/>
            <a:ext cx="4043363" cy="4687887"/>
          </a:xfrm>
        </p:spPr>
        <p:txBody>
          <a:bodyPr>
            <a:normAutofit fontScale="92500" lnSpcReduction="10000"/>
          </a:bodyPr>
          <a:lstStyle/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hr-HR" dirty="0" smtClean="0">
                <a:latin typeface="Calibri" pitchFamily="34" charset="0"/>
              </a:rPr>
              <a:t>Uhodan tim od 22 osobe, čiji je glavni zadatak osiguravanje vašeg uspiješnog studiranja u inozemstvu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hr-HR" dirty="0" smtClean="0">
                <a:latin typeface="Calibri" pitchFamily="34" charset="0"/>
              </a:rPr>
              <a:t>Upisivanje semestra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hr-HR" dirty="0" smtClean="0">
                <a:latin typeface="Calibri" pitchFamily="34" charset="0"/>
              </a:rPr>
              <a:t>Obilazak i upoznavanje sa zgradama, prostorima i uredima sveučilišta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hr-HR" dirty="0" smtClean="0">
                <a:latin typeface="Calibri" pitchFamily="34" charset="0"/>
              </a:rPr>
              <a:t>Potvrda o dolasku i odlasku sa sveučilišta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r>
              <a:rPr lang="hr-HR" dirty="0" smtClean="0">
                <a:latin typeface="Calibri" pitchFamily="34" charset="0"/>
              </a:rPr>
              <a:t>Dostupnost i osposobljenost za rješavanje svih mogućih problema na koje možete naići</a:t>
            </a:r>
            <a:endParaRPr lang="en-US" dirty="0" smtClean="0">
              <a:latin typeface="Calibri" pitchFamily="34" charset="0"/>
            </a:endParaRPr>
          </a:p>
        </p:txBody>
      </p:sp>
      <p:pic>
        <p:nvPicPr>
          <p:cNvPr id="31747" name="Picture 3" descr="bibwww_foto_team2010-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5" y="2500313"/>
            <a:ext cx="4119563" cy="264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8" name="Picture 4" descr="foi_logo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81888" y="0"/>
            <a:ext cx="12573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Content Placeholder 3" descr="26402_325589187401_312171602401_3467529_6331317_n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4" descr="26402_325587647401_312171602401_3467455_2271837_n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1" descr="26402_325587657401_312171602401_3467456_3259508_n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1" descr="26402_325587682401_312171602401_3467458_2296666_n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1" descr="26402_325587677401_312171602401_3467457_3320026_n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1" descr="26402_325587632401_312171602401_3467454_3562616_n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1" descr="12395_372656838490_692368490_3614304_5352610_n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747418">
            <a:off x="4319588" y="3035300"/>
            <a:ext cx="4591050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4" name="Picture 3" descr="24785_381434958490_692368490_3651770_6083447_n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84742">
            <a:off x="136525" y="101600"/>
            <a:ext cx="3911600" cy="521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Picture 2" descr="P3110104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497626">
            <a:off x="2613025" y="1717675"/>
            <a:ext cx="4214813" cy="486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4" descr="31208_394430868490_692368490_3941264_4517050_n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15188" y="0"/>
            <a:ext cx="1573212" cy="209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9" descr="24785_381491473490_692368490_3652878_5005335_n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3" descr="24785_381495083490_692368490_3652912_1109019_n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1" descr="24785_381491478490_692368490_3652879_4721374_n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38" y="274638"/>
            <a:ext cx="7281862" cy="7969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r-HR" b="1" dirty="0" smtClean="0">
                <a:solidFill>
                  <a:srgbClr val="CC0000"/>
                </a:solidFill>
              </a:rPr>
              <a:t>SAVJETI / PREPORUKE</a:t>
            </a:r>
            <a:endParaRPr lang="hr-HR" b="1" dirty="0">
              <a:solidFill>
                <a:srgbClr val="CC000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85813" y="1643063"/>
            <a:ext cx="6929437" cy="714375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400" b="1" dirty="0">
                <a:solidFill>
                  <a:srgbClr val="FFC000"/>
                </a:solidFill>
                <a:latin typeface="Calibri" pitchFamily="34" charset="0"/>
              </a:rPr>
              <a:t>Nemojte odustati od odlaska na strano sveučilište!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5813" y="2714625"/>
            <a:ext cx="2428875" cy="5715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400" b="1" dirty="0">
                <a:solidFill>
                  <a:srgbClr val="C00000"/>
                </a:solidFill>
                <a:latin typeface="Calibri" pitchFamily="34" charset="0"/>
              </a:rPr>
              <a:t>Proučite kolegije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85813" y="3429000"/>
            <a:ext cx="2428875" cy="5715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400" b="1" dirty="0">
                <a:solidFill>
                  <a:srgbClr val="C00000"/>
                </a:solidFill>
                <a:latin typeface="Calibri" pitchFamily="34" charset="0"/>
              </a:rPr>
              <a:t>Riješite ispite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85813" y="4143375"/>
            <a:ext cx="2428875" cy="5715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400" b="1" dirty="0">
                <a:solidFill>
                  <a:srgbClr val="C00000"/>
                </a:solidFill>
                <a:latin typeface="Calibri" pitchFamily="34" charset="0"/>
              </a:rPr>
              <a:t>Viza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5813" y="4929188"/>
            <a:ext cx="4143375" cy="5715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400" b="1" dirty="0">
                <a:solidFill>
                  <a:srgbClr val="C00000"/>
                </a:solidFill>
                <a:latin typeface="Calibri" pitchFamily="34" charset="0"/>
              </a:rPr>
              <a:t>Riješite ostalu dokumentaciju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85813" y="5715000"/>
            <a:ext cx="4143375" cy="5715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400" b="1" dirty="0">
                <a:solidFill>
                  <a:srgbClr val="C00000"/>
                </a:solidFill>
                <a:latin typeface="Calibri" pitchFamily="34" charset="0"/>
              </a:rPr>
              <a:t>Nađite smještaj!</a:t>
            </a:r>
          </a:p>
        </p:txBody>
      </p:sp>
      <p:pic>
        <p:nvPicPr>
          <p:cNvPr id="43016" name="Picture 10" descr="foi_logo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81888" y="0"/>
            <a:ext cx="12573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011237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hr-HR" b="1" dirty="0" smtClean="0">
                <a:solidFill>
                  <a:srgbClr val="CC0000"/>
                </a:solidFill>
              </a:rPr>
              <a:t>SAVJETI / PREPORUKE</a:t>
            </a:r>
            <a:endParaRPr lang="hr-HR" dirty="0"/>
          </a:p>
        </p:txBody>
      </p:sp>
      <p:sp>
        <p:nvSpPr>
          <p:cNvPr id="4" name="Rounded Rectangle 3"/>
          <p:cNvSpPr/>
          <p:nvPr/>
        </p:nvSpPr>
        <p:spPr>
          <a:xfrm>
            <a:off x="571500" y="1857375"/>
            <a:ext cx="3500438" cy="5715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400" b="1" dirty="0">
                <a:solidFill>
                  <a:srgbClr val="C00000"/>
                </a:solidFill>
                <a:latin typeface="Calibri" pitchFamily="34" charset="0"/>
              </a:rPr>
              <a:t>Ponovo proučite kolegije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71500" y="2571750"/>
            <a:ext cx="4786313" cy="5715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hr-HR" sz="2400" dirty="0">
              <a:solidFill>
                <a:srgbClr val="FFFFFF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400" b="1" dirty="0">
                <a:solidFill>
                  <a:srgbClr val="C00000"/>
                </a:solidFill>
                <a:latin typeface="Calibri" pitchFamily="34" charset="0"/>
              </a:rPr>
              <a:t>Savjetujte se sa vašim </a:t>
            </a:r>
            <a:r>
              <a:rPr lang="hr-HR" sz="2400" b="1" dirty="0">
                <a:solidFill>
                  <a:srgbClr val="C00000"/>
                </a:solidFill>
                <a:latin typeface="Calibri" pitchFamily="34" charset="0"/>
              </a:rPr>
              <a:t>savjetnikom</a:t>
            </a:r>
            <a:endParaRPr lang="hr-HR" sz="2400" b="1" dirty="0">
              <a:solidFill>
                <a:srgbClr val="C00000"/>
              </a:solidFill>
              <a:latin typeface="Calibri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400" dirty="0">
                <a:solidFill>
                  <a:srgbClr val="FFFFFF"/>
                </a:solidFill>
              </a:rPr>
              <a:t> </a:t>
            </a:r>
            <a:endParaRPr lang="hr-HR" sz="24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71500" y="3357563"/>
            <a:ext cx="4786313" cy="5715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hr-HR" sz="2400">
              <a:solidFill>
                <a:srgbClr val="FFFFFF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400" b="1">
                <a:solidFill>
                  <a:srgbClr val="C00000"/>
                </a:solidFill>
                <a:latin typeface="Calibri" pitchFamily="34" charset="0"/>
              </a:rPr>
              <a:t>Riješite potrebnu dokumetaciju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400">
                <a:solidFill>
                  <a:srgbClr val="FFFFFF"/>
                </a:solidFill>
              </a:rPr>
              <a:t> </a:t>
            </a:r>
            <a:endParaRPr lang="hr-HR" sz="2400" b="1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71500" y="4071938"/>
            <a:ext cx="4786313" cy="571500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hr-HR" sz="2400" dirty="0">
              <a:solidFill>
                <a:srgbClr val="FFFFFF"/>
              </a:solidFill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400" b="1" dirty="0">
                <a:solidFill>
                  <a:srgbClr val="C00000"/>
                </a:solidFill>
                <a:latin typeface="Calibri" pitchFamily="34" charset="0"/>
              </a:rPr>
              <a:t>Marljivo izvršavajte svoje obaveze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hr-HR" sz="2400" b="1" dirty="0">
                <a:solidFill>
                  <a:srgbClr val="C00000"/>
                </a:solidFill>
                <a:latin typeface="Calibri" pitchFamily="34" charset="0"/>
              </a:rPr>
              <a:t> 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214438" y="5286375"/>
            <a:ext cx="6215062" cy="1000125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hr-HR" sz="3600" b="1" dirty="0">
                <a:solidFill>
                  <a:srgbClr val="FFC000"/>
                </a:solidFill>
                <a:latin typeface="Calibri" pitchFamily="34" charset="0"/>
              </a:rPr>
              <a:t>I najvažnije, ne zaboravite - uživajte!! </a:t>
            </a:r>
            <a:r>
              <a:rPr lang="hr-HR" sz="3600" b="1" dirty="0">
                <a:solidFill>
                  <a:srgbClr val="FFC000"/>
                </a:solidFill>
                <a:latin typeface="Calibri" pitchFamily="34" charset="0"/>
                <a:sym typeface="Wingdings" pitchFamily="2" charset="2"/>
              </a:rPr>
              <a:t> </a:t>
            </a:r>
            <a:endParaRPr lang="hr-HR" sz="3600" b="1" dirty="0">
              <a:solidFill>
                <a:srgbClr val="FFC000"/>
              </a:solidFill>
              <a:latin typeface="Calibri" pitchFamily="34" charset="0"/>
            </a:endParaRPr>
          </a:p>
        </p:txBody>
      </p:sp>
      <p:pic>
        <p:nvPicPr>
          <p:cNvPr id="44039" name="Picture 8" descr="foi_logo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81888" y="0"/>
            <a:ext cx="12573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71500" y="357188"/>
            <a:ext cx="7858125" cy="1571625"/>
          </a:xfrm>
        </p:spPr>
        <p:txBody>
          <a:bodyPr>
            <a:normAutofit fontScale="85000" lnSpcReduction="20000"/>
          </a:bodyPr>
          <a:lstStyle/>
          <a:p>
            <a:pPr marL="274320" indent="-274320" fontAlgn="auto">
              <a:spcAft>
                <a:spcPts val="0"/>
              </a:spcAft>
              <a:buFontTx/>
              <a:buNone/>
              <a:defRPr/>
            </a:pPr>
            <a:r>
              <a:rPr lang="en-US" i="1" dirty="0" smtClean="0"/>
              <a:t>Twenty years from now you will be more disappointed</a:t>
            </a:r>
            <a:endParaRPr lang="hr-HR" i="1" dirty="0" smtClean="0"/>
          </a:p>
          <a:p>
            <a:pPr marL="274320" indent="-274320" fontAlgn="auto">
              <a:spcAft>
                <a:spcPts val="0"/>
              </a:spcAft>
              <a:buFontTx/>
              <a:buNone/>
              <a:defRPr/>
            </a:pPr>
            <a:r>
              <a:rPr lang="en-US" i="1" dirty="0" smtClean="0"/>
              <a:t>by the things that you didn't do than by the ones you did </a:t>
            </a:r>
            <a:endParaRPr lang="hr-HR" i="1" dirty="0" smtClean="0"/>
          </a:p>
          <a:p>
            <a:pPr marL="274320" indent="-274320" fontAlgn="auto">
              <a:spcAft>
                <a:spcPts val="0"/>
              </a:spcAft>
              <a:buFontTx/>
              <a:buNone/>
              <a:defRPr/>
            </a:pPr>
            <a:r>
              <a:rPr lang="en-US" i="1" dirty="0" smtClean="0"/>
              <a:t>do. So throw off the bowlines.</a:t>
            </a:r>
            <a:r>
              <a:rPr lang="en-US" dirty="0" smtClean="0"/>
              <a:t/>
            </a:r>
            <a:br>
              <a:rPr lang="en-US" dirty="0" smtClean="0"/>
            </a:br>
            <a:endParaRPr lang="hr-HR" dirty="0" smtClean="0"/>
          </a:p>
          <a:p>
            <a:pPr marL="274320" indent="-274320" algn="r" fontAlgn="auto">
              <a:spcAft>
                <a:spcPts val="0"/>
              </a:spcAft>
              <a:buFontTx/>
              <a:buNone/>
              <a:defRPr/>
            </a:pPr>
            <a:r>
              <a:rPr lang="hr-HR" dirty="0" smtClean="0"/>
              <a:t> Mark Twain</a:t>
            </a:r>
          </a:p>
          <a:p>
            <a:pPr marL="274320" indent="-274320" fontAlgn="auto">
              <a:spcAft>
                <a:spcPts val="0"/>
              </a:spcAft>
              <a:buFont typeface="Wingdings"/>
              <a:buChar char=""/>
              <a:defRPr/>
            </a:pPr>
            <a:endParaRPr lang="hr-HR" dirty="0"/>
          </a:p>
        </p:txBody>
      </p:sp>
      <p:pic>
        <p:nvPicPr>
          <p:cNvPr id="45058" name="Picture 3" descr="we-want-you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0" y="1571625"/>
            <a:ext cx="2865438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9" name="TextBox 4"/>
          <p:cNvSpPr txBox="1">
            <a:spLocks noChangeArrowheads="1"/>
          </p:cNvSpPr>
          <p:nvPr/>
        </p:nvSpPr>
        <p:spPr bwMode="auto">
          <a:xfrm>
            <a:off x="357188" y="5214938"/>
            <a:ext cx="81438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hr-HR" sz="3200" b="1">
                <a:solidFill>
                  <a:srgbClr val="CC0000"/>
                </a:solidFill>
                <a:latin typeface="Century Schoolbook" pitchFamily="18" charset="0"/>
              </a:rPr>
              <a:t>PRIJAVITE SE I ISKUSITE ERASMUS 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Content Placeholder 2"/>
          <p:cNvSpPr>
            <a:spLocks noGrp="1"/>
          </p:cNvSpPr>
          <p:nvPr>
            <p:ph sz="quarter" idx="1"/>
          </p:nvPr>
        </p:nvSpPr>
        <p:spPr>
          <a:xfrm>
            <a:off x="428625" y="5143500"/>
            <a:ext cx="7467600" cy="714375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hr-HR" sz="3800" smtClean="0">
                <a:solidFill>
                  <a:srgbClr val="CC0000"/>
                </a:solidFill>
                <a:latin typeface="Tahoma" pitchFamily="34" charset="0"/>
              </a:rPr>
              <a:t>Vaša pitanja ?</a:t>
            </a:r>
          </a:p>
          <a:p>
            <a:pPr algn="ctr"/>
            <a:endParaRPr lang="hr-HR" smtClean="0"/>
          </a:p>
        </p:txBody>
      </p:sp>
      <p:pic>
        <p:nvPicPr>
          <p:cNvPr id="46082" name="Picture 5" descr="exchang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50" y="1500188"/>
            <a:ext cx="4905375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riel">
    <a:dk1>
      <a:sysClr val="windowText" lastClr="000000"/>
    </a:dk1>
    <a:lt1>
      <a:sysClr val="window" lastClr="FFFFFF"/>
    </a:lt1>
    <a:dk2>
      <a:srgbClr val="575F6D"/>
    </a:dk2>
    <a:lt2>
      <a:srgbClr val="FFF39D"/>
    </a:lt2>
    <a:accent1>
      <a:srgbClr val="FE8637"/>
    </a:accent1>
    <a:accent2>
      <a:srgbClr val="7598D9"/>
    </a:accent2>
    <a:accent3>
      <a:srgbClr val="B32C16"/>
    </a:accent3>
    <a:accent4>
      <a:srgbClr val="F5CD2D"/>
    </a:accent4>
    <a:accent5>
      <a:srgbClr val="AEBAD5"/>
    </a:accent5>
    <a:accent6>
      <a:srgbClr val="777C84"/>
    </a:accent6>
    <a:hlink>
      <a:srgbClr val="D2611C"/>
    </a:hlink>
    <a:folHlink>
      <a:srgbClr val="3B435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546</TotalTime>
  <Words>794</Words>
  <Application>Microsoft Office PowerPoint</Application>
  <PresentationFormat>On-screen Show (4:3)</PresentationFormat>
  <Paragraphs>152</Paragraphs>
  <Slides>33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7</vt:i4>
      </vt:variant>
      <vt:variant>
        <vt:lpstr>Predložak dizajna</vt:lpstr>
      </vt:variant>
      <vt:variant>
        <vt:i4>7</vt:i4>
      </vt:variant>
      <vt:variant>
        <vt:lpstr>Naslovi slajdova</vt:lpstr>
      </vt:variant>
      <vt:variant>
        <vt:i4>33</vt:i4>
      </vt:variant>
    </vt:vector>
  </HeadingPairs>
  <TitlesOfParts>
    <vt:vector size="47" baseType="lpstr">
      <vt:lpstr>Century Schoolbook</vt:lpstr>
      <vt:lpstr>Arial</vt:lpstr>
      <vt:lpstr>Wingdings</vt:lpstr>
      <vt:lpstr>Wingdings 2</vt:lpstr>
      <vt:lpstr>Calibri</vt:lpstr>
      <vt:lpstr>Times New Roman</vt:lpstr>
      <vt:lpstr>Tahoma</vt:lpstr>
      <vt:lpstr>Oriel</vt:lpstr>
      <vt:lpstr>Oriel</vt:lpstr>
      <vt:lpstr>Oriel</vt:lpstr>
      <vt:lpstr>Oriel</vt:lpstr>
      <vt:lpstr>Oriel</vt:lpstr>
      <vt:lpstr>Oriel</vt:lpstr>
      <vt:lpstr>Oriel</vt:lpstr>
      <vt:lpstr>         ERASMUS – MEĐUNARODNA RAZMJENA STUDENATA</vt:lpstr>
      <vt:lpstr>SADRŽAJ</vt:lpstr>
      <vt:lpstr>ERASMUS?</vt:lpstr>
      <vt:lpstr>AGENCIJA ZA MOBILNOST I PROGRAME EU</vt:lpstr>
      <vt:lpstr>Slajd 5</vt:lpstr>
      <vt:lpstr>PREPREKE  </vt:lpstr>
      <vt:lpstr>KORISTI OD  MEĐUNARODNE RAZMJENE</vt:lpstr>
      <vt:lpstr>NATJEČAJ SVEUČILIŠTA U ZAGREBU - FOI</vt:lpstr>
      <vt:lpstr>FINANCIRANJE STUDENATA</vt:lpstr>
      <vt:lpstr>MOTIVACIJA ZA PRIJAVU</vt:lpstr>
      <vt:lpstr>DILEME</vt:lpstr>
      <vt:lpstr>TKO SE MOŽE PRIJAVITI ?</vt:lpstr>
      <vt:lpstr>KRITERIJI ODABIRA STUDENATA</vt:lpstr>
      <vt:lpstr>PROCES PRIJAVE</vt:lpstr>
      <vt:lpstr>FINANCIJSKA POTPORA</vt:lpstr>
      <vt:lpstr>SMJEŠTAJ I OSIGURANJE </vt:lpstr>
      <vt:lpstr>IZVANNASTAVNE AKTIVNOSTI - SPORT</vt:lpstr>
      <vt:lpstr>IESN - INTERNATIONAL EXCHANGE ERASMUS STUDENT NETWORK)</vt:lpstr>
      <vt:lpstr>URED ZA MEĐUNARODNU SURADNJU</vt:lpstr>
      <vt:lpstr>Slajd 20</vt:lpstr>
      <vt:lpstr>Slajd 21</vt:lpstr>
      <vt:lpstr>Slajd 22</vt:lpstr>
      <vt:lpstr>Slajd 23</vt:lpstr>
      <vt:lpstr>Slajd 24</vt:lpstr>
      <vt:lpstr>Slajd 25</vt:lpstr>
      <vt:lpstr>Slajd 26</vt:lpstr>
      <vt:lpstr>Slajd 27</vt:lpstr>
      <vt:lpstr>Slajd 28</vt:lpstr>
      <vt:lpstr>Slajd 29</vt:lpstr>
      <vt:lpstr>SAVJETI / PREPORUKE</vt:lpstr>
      <vt:lpstr>SAVJETI / PREPORUKE</vt:lpstr>
      <vt:lpstr>Slajd 32</vt:lpstr>
      <vt:lpstr>Slajd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ERASMUS – međunarodna razmjena studenata</dc:title>
  <dc:creator>Robert Sabalić</dc:creator>
  <cp:lastModifiedBy>gost</cp:lastModifiedBy>
  <cp:revision>48</cp:revision>
  <dcterms:created xsi:type="dcterms:W3CDTF">2010-10-08T13:01:07Z</dcterms:created>
  <dcterms:modified xsi:type="dcterms:W3CDTF">2010-10-30T08:15:15Z</dcterms:modified>
</cp:coreProperties>
</file>