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64" r:id="rId6"/>
    <p:sldId id="265" r:id="rId7"/>
    <p:sldId id="266" r:id="rId8"/>
    <p:sldId id="339" r:id="rId9"/>
    <p:sldId id="336" r:id="rId10"/>
    <p:sldId id="337" r:id="rId11"/>
    <p:sldId id="338" r:id="rId12"/>
    <p:sldId id="268" r:id="rId13"/>
    <p:sldId id="269" r:id="rId14"/>
    <p:sldId id="273" r:id="rId15"/>
    <p:sldId id="274" r:id="rId16"/>
    <p:sldId id="277" r:id="rId17"/>
    <p:sldId id="283" r:id="rId18"/>
    <p:sldId id="340" r:id="rId19"/>
    <p:sldId id="285" r:id="rId20"/>
    <p:sldId id="341" r:id="rId21"/>
    <p:sldId id="342" r:id="rId22"/>
    <p:sldId id="343" r:id="rId23"/>
    <p:sldId id="344" r:id="rId24"/>
    <p:sldId id="345" r:id="rId25"/>
    <p:sldId id="346" r:id="rId26"/>
    <p:sldId id="347" r:id="rId27"/>
    <p:sldId id="348" r:id="rId28"/>
    <p:sldId id="349" r:id="rId29"/>
    <p:sldId id="350" r:id="rId30"/>
    <p:sldId id="351" r:id="rId31"/>
    <p:sldId id="352" r:id="rId32"/>
    <p:sldId id="353" r:id="rId33"/>
    <p:sldId id="354" r:id="rId34"/>
    <p:sldId id="362" r:id="rId35"/>
    <p:sldId id="355" r:id="rId36"/>
    <p:sldId id="356" r:id="rId37"/>
    <p:sldId id="358" r:id="rId38"/>
    <p:sldId id="357" r:id="rId39"/>
    <p:sldId id="359" r:id="rId40"/>
    <p:sldId id="360" r:id="rId41"/>
    <p:sldId id="361" r:id="rId42"/>
    <p:sldId id="363" r:id="rId43"/>
    <p:sldId id="364" r:id="rId44"/>
    <p:sldId id="365" r:id="rId45"/>
    <p:sldId id="367" r:id="rId46"/>
    <p:sldId id="368" r:id="rId47"/>
    <p:sldId id="369" r:id="rId48"/>
    <p:sldId id="370" r:id="rId49"/>
    <p:sldId id="371" r:id="rId50"/>
    <p:sldId id="378" r:id="rId51"/>
    <p:sldId id="373" r:id="rId52"/>
    <p:sldId id="379" r:id="rId53"/>
    <p:sldId id="375" r:id="rId54"/>
    <p:sldId id="376" r:id="rId55"/>
    <p:sldId id="398" r:id="rId56"/>
    <p:sldId id="374" r:id="rId57"/>
    <p:sldId id="377" r:id="rId58"/>
    <p:sldId id="383" r:id="rId59"/>
    <p:sldId id="388" r:id="rId60"/>
    <p:sldId id="381" r:id="rId61"/>
    <p:sldId id="385" r:id="rId62"/>
    <p:sldId id="386" r:id="rId63"/>
    <p:sldId id="387" r:id="rId64"/>
    <p:sldId id="380" r:id="rId65"/>
    <p:sldId id="382" r:id="rId66"/>
    <p:sldId id="399" r:id="rId67"/>
    <p:sldId id="397" r:id="rId68"/>
    <p:sldId id="384" r:id="rId69"/>
    <p:sldId id="396" r:id="rId70"/>
    <p:sldId id="390" r:id="rId71"/>
    <p:sldId id="391" r:id="rId72"/>
    <p:sldId id="392" r:id="rId73"/>
    <p:sldId id="393" r:id="rId74"/>
    <p:sldId id="394" r:id="rId75"/>
    <p:sldId id="395" r:id="rId76"/>
    <p:sldId id="400" r:id="rId77"/>
  </p:sldIdLst>
  <p:sldSz cx="9144000" cy="6858000" type="screen4x3"/>
  <p:notesSz cx="6858000" cy="9144000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0800"/>
    <a:srgbClr val="A85322"/>
    <a:srgbClr val="EAE3D3"/>
    <a:srgbClr val="DDDDDD"/>
    <a:srgbClr val="2C355A"/>
    <a:srgbClr val="EDDB7D"/>
    <a:srgbClr val="3C487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68" autoAdjust="0"/>
    <p:restoredTop sz="94660"/>
  </p:normalViewPr>
  <p:slideViewPr>
    <p:cSldViewPr>
      <p:cViewPr>
        <p:scale>
          <a:sx n="80" d="100"/>
          <a:sy n="80" d="100"/>
        </p:scale>
        <p:origin x="-1326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6DD9F-5933-4FBA-8AFC-252A781A9D6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31D4EF-9FB1-45EE-81B9-DE325585CDBD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A9C10-EE47-4DB6-A1D4-55A419224FA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1CB1C-DE4A-444C-B1CF-C55084C5365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EFC21-1B62-4564-8E5E-287A93D7E42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C5AB2-4AA7-46D2-B09F-CEB7C2306DDD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E6245-5DF6-4623-9674-58BE1FBE9F95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2AEAE-FDFB-4B5A-A9C1-43A315DDA55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59CE3-554B-4CBE-A1E2-823F434C6F23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840843-B3CA-49BC-9703-9178FA6F7F2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9A5B2-DEEA-4699-BD67-6E57083BA6C7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FC9A339-4F84-4A4F-8CEB-DB4EF6F1837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Gimnazija Požega - Dr. Franje Tuđmana 4/A - 34000 Požega - Hrvatska - +385 (0)34 / 316 750 - </a:t>
            </a:r>
            <a:r>
              <a:rPr lang="hr-HR" sz="1000">
                <a:solidFill>
                  <a:srgbClr val="A85322"/>
                </a:solidFill>
                <a:latin typeface="Georgia" pitchFamily="18" charset="0"/>
              </a:rPr>
              <a:t>www.gimpoz.hr</a:t>
            </a:r>
          </a:p>
        </p:txBody>
      </p:sp>
      <p:pic>
        <p:nvPicPr>
          <p:cNvPr id="13314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8538" y="2501900"/>
            <a:ext cx="4824412" cy="171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50000"/>
              </a:spcBef>
            </a:pPr>
            <a:endParaRPr lang="sr-Latn-CS" sz="1000">
              <a:solidFill>
                <a:srgbClr val="A85322"/>
              </a:solidFill>
              <a:latin typeface="Georgia" pitchFamily="18" charset="0"/>
            </a:endParaRPr>
          </a:p>
        </p:txBody>
      </p:sp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539750" y="1535113"/>
            <a:ext cx="8135938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r-HR" sz="9600">
                <a:solidFill>
                  <a:srgbClr val="180800"/>
                </a:solidFill>
                <a:latin typeface="Georgia" pitchFamily="18" charset="0"/>
              </a:rPr>
              <a:t>LJETOPIS</a:t>
            </a:r>
            <a:r>
              <a:rPr lang="hr-HR" sz="6000">
                <a:solidFill>
                  <a:srgbClr val="180800"/>
                </a:solidFill>
                <a:latin typeface="Georgia" pitchFamily="18" charset="0"/>
              </a:rPr>
              <a:t> </a:t>
            </a:r>
            <a:endParaRPr lang="hr-HR" sz="5200">
              <a:solidFill>
                <a:srgbClr val="180800"/>
              </a:solidFill>
              <a:latin typeface="Georgia" pitchFamily="18" charset="0"/>
            </a:endParaRPr>
          </a:p>
          <a:p>
            <a:pPr algn="ctr">
              <a:spcBef>
                <a:spcPct val="50000"/>
              </a:spcBef>
            </a:pPr>
            <a:endParaRPr lang="hr-HR" sz="2800">
              <a:solidFill>
                <a:srgbClr val="180800"/>
              </a:solidFill>
              <a:latin typeface="Georgia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hr-HR" sz="4000">
                <a:solidFill>
                  <a:srgbClr val="180800"/>
                </a:solidFill>
                <a:latin typeface="Georgia" pitchFamily="18" charset="0"/>
              </a:rPr>
              <a:t>ŠK. GOD 2011./2012.</a:t>
            </a:r>
          </a:p>
        </p:txBody>
      </p:sp>
      <p:pic>
        <p:nvPicPr>
          <p:cNvPr id="14339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200" y="6308725"/>
            <a:ext cx="1008063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15362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itle 3"/>
          <p:cNvSpPr>
            <a:spLocks noGrp="1"/>
          </p:cNvSpPr>
          <p:nvPr>
            <p:ph type="ctrTitle"/>
          </p:nvPr>
        </p:nvSpPr>
        <p:spPr>
          <a:xfrm>
            <a:off x="685800" y="549275"/>
            <a:ext cx="7772400" cy="4751388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sz="5400" smtClean="0"/>
              <a:t>Samo dio onoga kako i što rade naši učenici izvan nastave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16386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Astronomska grupa započela s radom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5126" name="Content Placeholder 10" descr="1315897862astronomsk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547664" y="1711678"/>
            <a:ext cx="6048672" cy="4309610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17410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Pridružite se školskom zboru</a:t>
            </a:r>
            <a:endParaRPr lang="hr-HR" smtClean="0"/>
          </a:p>
        </p:txBody>
      </p:sp>
      <p:pic>
        <p:nvPicPr>
          <p:cNvPr id="6150" name="Content Placeholder 6" descr="1269517005foto_pjevacki_zbor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475656" y="1484784"/>
            <a:ext cx="5901050" cy="4431016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18434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itle 3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1143000"/>
          </a:xfrm>
        </p:spPr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Debatni klub prima nove članove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7174" name="Content Placeholder 6" descr="debat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475656" y="1700808"/>
            <a:ext cx="6376048" cy="4248472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19458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Prvi sastanak literarne grupe</a:t>
            </a:r>
            <a:endParaRPr lang="hr-HR" smtClean="0"/>
          </a:p>
        </p:txBody>
      </p:sp>
      <p:pic>
        <p:nvPicPr>
          <p:cNvPr id="8198" name="Content Placeholder 8" descr="1267033718literarna_029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403648" y="1640263"/>
            <a:ext cx="6048672" cy="4309017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Naslov 1"/>
          <p:cNvSpPr>
            <a:spLocks noGrp="1"/>
          </p:cNvSpPr>
          <p:nvPr>
            <p:ph type="title"/>
          </p:nvPr>
        </p:nvSpPr>
        <p:spPr>
          <a:xfrm>
            <a:off x="1042988" y="274638"/>
            <a:ext cx="6913562" cy="55308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r-HR" sz="5400" smtClean="0"/>
              <a:t>Osim ovih aktivnosti naši su učenici uključeni i u: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21506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zervirano mjesto sadržaja 1"/>
          <p:cNvSpPr>
            <a:spLocks noGrp="1"/>
          </p:cNvSpPr>
          <p:nvPr>
            <p:ph sz="half" idx="2"/>
          </p:nvPr>
        </p:nvSpPr>
        <p:spPr>
          <a:xfrm>
            <a:off x="755650" y="620713"/>
            <a:ext cx="7920038" cy="5505450"/>
          </a:xfrm>
        </p:spPr>
        <p:txBody>
          <a:bodyPr/>
          <a:lstStyle/>
          <a:p>
            <a:pPr>
              <a:lnSpc>
                <a:spcPct val="200000"/>
              </a:lnSpc>
              <a:defRPr/>
            </a:pPr>
            <a:r>
              <a:rPr lang="hr-HR" dirty="0" smtClean="0"/>
              <a:t>KRUG (kreativna radionica učenika Gimnazije)</a:t>
            </a:r>
          </a:p>
          <a:p>
            <a:pPr>
              <a:lnSpc>
                <a:spcPct val="200000"/>
              </a:lnSpc>
              <a:defRPr/>
            </a:pPr>
            <a:r>
              <a:rPr lang="hr-HR" dirty="0" smtClean="0"/>
              <a:t>KRRELE (kreativna radionica robotike i </a:t>
            </a:r>
          </a:p>
          <a:p>
            <a:pPr marL="0" indent="0">
              <a:lnSpc>
                <a:spcPct val="200000"/>
              </a:lnSpc>
              <a:buFontTx/>
              <a:buNone/>
              <a:defRPr/>
            </a:pPr>
            <a:r>
              <a:rPr lang="hr-HR" dirty="0"/>
              <a:t>	</a:t>
            </a:r>
            <a:r>
              <a:rPr lang="hr-HR" dirty="0" smtClean="0"/>
              <a:t>	 elektronike)</a:t>
            </a:r>
          </a:p>
          <a:p>
            <a:pPr>
              <a:lnSpc>
                <a:spcPct val="200000"/>
              </a:lnSpc>
              <a:defRPr/>
            </a:pPr>
            <a:r>
              <a:rPr lang="hr-HR" dirty="0" smtClean="0"/>
              <a:t>Mladi knjižničari</a:t>
            </a:r>
          </a:p>
          <a:p>
            <a:pPr>
              <a:lnSpc>
                <a:spcPct val="200000"/>
              </a:lnSpc>
              <a:defRPr/>
            </a:pPr>
            <a:r>
              <a:rPr lang="hr-HR" dirty="0" smtClean="0"/>
              <a:t>GFR film video</a:t>
            </a:r>
          </a:p>
          <a:p>
            <a:pPr>
              <a:defRPr/>
            </a:pP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22530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zervirano mjesto sadržaja 1"/>
          <p:cNvSpPr>
            <a:spLocks noGrp="1"/>
          </p:cNvSpPr>
          <p:nvPr>
            <p:ph sz="half" idx="2"/>
          </p:nvPr>
        </p:nvSpPr>
        <p:spPr>
          <a:xfrm>
            <a:off x="684213" y="765175"/>
            <a:ext cx="8351837" cy="536098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hr-HR" smtClean="0"/>
              <a:t>Mladi Crvenog križa</a:t>
            </a:r>
          </a:p>
          <a:p>
            <a:pPr>
              <a:lnSpc>
                <a:spcPct val="200000"/>
              </a:lnSpc>
            </a:pPr>
            <a:r>
              <a:rPr lang="hr-HR" smtClean="0"/>
              <a:t>Novinarska družina</a:t>
            </a:r>
          </a:p>
          <a:p>
            <a:pPr>
              <a:lnSpc>
                <a:spcPct val="200000"/>
              </a:lnSpc>
            </a:pPr>
            <a:r>
              <a:rPr lang="hr-HR" smtClean="0"/>
              <a:t>Scenska radionica</a:t>
            </a:r>
          </a:p>
          <a:p>
            <a:pPr>
              <a:lnSpc>
                <a:spcPct val="200000"/>
              </a:lnSpc>
            </a:pPr>
            <a:r>
              <a:rPr lang="hr-HR" smtClean="0"/>
              <a:t>Školski sportski klub</a:t>
            </a:r>
          </a:p>
          <a:p>
            <a:endParaRPr lang="hr-HR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Naslov 1"/>
          <p:cNvSpPr>
            <a:spLocks noGrp="1"/>
          </p:cNvSpPr>
          <p:nvPr>
            <p:ph type="title"/>
          </p:nvPr>
        </p:nvSpPr>
        <p:spPr>
          <a:xfrm>
            <a:off x="323850" y="1196975"/>
            <a:ext cx="8516938" cy="38163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r-HR" sz="5400" smtClean="0"/>
              <a:t>Naši su učenici u </a:t>
            </a:r>
            <a:br>
              <a:rPr lang="hr-HR" sz="5400" smtClean="0"/>
            </a:br>
            <a:r>
              <a:rPr lang="hr-HR" sz="5400" smtClean="0"/>
              <a:t>protekloj godini </a:t>
            </a:r>
            <a:br>
              <a:rPr lang="hr-HR" sz="5400" smtClean="0"/>
            </a:br>
            <a:r>
              <a:rPr lang="hr-HR" sz="5400" smtClean="0"/>
              <a:t>obilježili: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24578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Content Placeholder 6" descr="1319450401mjesec_hrvatske_knjige_201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259632" y="620688"/>
            <a:ext cx="6624736" cy="523156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25602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itle 3"/>
          <p:cNvSpPr>
            <a:spLocks noGrp="1"/>
          </p:cNvSpPr>
          <p:nvPr>
            <p:ph type="title"/>
          </p:nvPr>
        </p:nvSpPr>
        <p:spPr>
          <a:xfrm>
            <a:off x="179388" y="274638"/>
            <a:ext cx="8507412" cy="1143000"/>
          </a:xfrm>
        </p:spPr>
        <p:txBody>
          <a:bodyPr/>
          <a:lstStyle/>
          <a:p>
            <a:pPr eaLnBrk="1" hangingPunct="1"/>
            <a:r>
              <a:rPr lang="hr-HR" b="1" smtClean="0"/>
              <a:t>Dani kruha 2011.</a:t>
            </a:r>
            <a:endParaRPr lang="hr-HR" smtClean="0"/>
          </a:p>
        </p:txBody>
      </p:sp>
      <p:pic>
        <p:nvPicPr>
          <p:cNvPr id="11270" name="Content Placeholder 6" descr="1319789685dani_kruha201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691680" y="1556792"/>
            <a:ext cx="5688632" cy="4300016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26626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Svjetski dan filozofije</a:t>
            </a:r>
            <a:endParaRPr lang="hr-HR" smtClean="0"/>
          </a:p>
        </p:txBody>
      </p:sp>
      <p:pic>
        <p:nvPicPr>
          <p:cNvPr id="15366" name="Content Placeholder 6" descr="1321531094dan_filozofije_naslovn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920420" y="1700808"/>
            <a:ext cx="7251980" cy="4104456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27650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itle 3"/>
          <p:cNvSpPr>
            <a:spLocks noGrp="1"/>
          </p:cNvSpPr>
          <p:nvPr>
            <p:ph type="title"/>
          </p:nvPr>
        </p:nvSpPr>
        <p:spPr>
          <a:xfrm>
            <a:off x="457200" y="341313"/>
            <a:ext cx="8229600" cy="1143000"/>
          </a:xfrm>
        </p:spPr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Dan sjećanja na žrtve Vukovara</a:t>
            </a:r>
            <a:br>
              <a:rPr lang="hr-HR" b="1" smtClean="0"/>
            </a:br>
            <a:endParaRPr lang="hr-HR" smtClean="0"/>
          </a:p>
        </p:txBody>
      </p:sp>
      <p:pic>
        <p:nvPicPr>
          <p:cNvPr id="16390" name="Content Placeholder 6" descr="1321872758svijece_za_vukovar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835696" y="1772816"/>
            <a:ext cx="5472608" cy="4110910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28674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Sveta Lucija u našoj školi</a:t>
            </a:r>
            <a:endParaRPr lang="hr-HR" smtClean="0"/>
          </a:p>
        </p:txBody>
      </p:sp>
      <p:pic>
        <p:nvPicPr>
          <p:cNvPr id="19462" name="Content Placeholder 6" descr="1323770121svlucija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727684" y="1628800"/>
            <a:ext cx="5688632" cy="4273183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29698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Teroristi i seljačine najbolji na maskenbalu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25606" name="Content Placeholder 6" descr="1330072246maskare_naslovn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619672" y="1772816"/>
            <a:ext cx="5505162" cy="4134406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…i niz drugih značajnih datuma:</a:t>
            </a:r>
          </a:p>
        </p:txBody>
      </p:sp>
      <p:sp>
        <p:nvSpPr>
          <p:cNvPr id="19459" name="Rezervirano mjesto sadržaja 2"/>
          <p:cNvSpPr>
            <a:spLocks noGrp="1"/>
          </p:cNvSpPr>
          <p:nvPr>
            <p:ph idx="1"/>
          </p:nvPr>
        </p:nvSpPr>
        <p:spPr>
          <a:xfrm>
            <a:off x="827088" y="1628775"/>
            <a:ext cx="7859712" cy="4497388"/>
          </a:xfrm>
        </p:spPr>
        <p:txBody>
          <a:bodyPr/>
          <a:lstStyle/>
          <a:p>
            <a:r>
              <a:rPr lang="hr-HR" smtClean="0"/>
              <a:t>Međunarodni dan starijih osoba</a:t>
            </a:r>
          </a:p>
          <a:p>
            <a:r>
              <a:rPr lang="hr-HR" smtClean="0"/>
              <a:t>Međunarodni dan učitelja</a:t>
            </a:r>
          </a:p>
          <a:p>
            <a:r>
              <a:rPr lang="hr-HR" smtClean="0"/>
              <a:t>Blagdan Svih svetih i Dan mrtvih</a:t>
            </a:r>
          </a:p>
          <a:p>
            <a:r>
              <a:rPr lang="hr-HR" smtClean="0"/>
              <a:t>Božić</a:t>
            </a:r>
          </a:p>
          <a:p>
            <a:r>
              <a:rPr lang="hr-HR" smtClean="0"/>
              <a:t>Dan neovisnosti</a:t>
            </a:r>
          </a:p>
          <a:p>
            <a:r>
              <a:rPr lang="hr-HR" smtClean="0"/>
              <a:t>Dane hrvatskog jezika</a:t>
            </a:r>
          </a:p>
          <a:p>
            <a:r>
              <a:rPr lang="hr-HR" smtClean="0"/>
              <a:t>Korizma i Uskrs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31746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Naši učenici predvodili Križni put na Kalvariji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27654" name="Content Placeholder 6" descr="1331108565krizniput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763688" y="1844824"/>
            <a:ext cx="5328592" cy="4002728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zervirano mjesto sadržaja 2"/>
          <p:cNvSpPr>
            <a:spLocks noGrp="1"/>
          </p:cNvSpPr>
          <p:nvPr>
            <p:ph idx="1"/>
          </p:nvPr>
        </p:nvSpPr>
        <p:spPr>
          <a:xfrm>
            <a:off x="755650" y="1196975"/>
            <a:ext cx="8067675" cy="449738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hr-HR" smtClean="0"/>
              <a:t>Stručne i zabavne ekskurzije</a:t>
            </a:r>
          </a:p>
          <a:p>
            <a:pPr>
              <a:lnSpc>
                <a:spcPct val="200000"/>
              </a:lnSpc>
            </a:pPr>
            <a:r>
              <a:rPr lang="hr-HR" smtClean="0"/>
              <a:t>Posjeti kazalištima, muzejima, koncertima i sajmu knjiga</a:t>
            </a:r>
          </a:p>
          <a:p>
            <a:pPr>
              <a:lnSpc>
                <a:spcPct val="200000"/>
              </a:lnSpc>
            </a:pPr>
            <a:r>
              <a:rPr lang="hr-HR" smtClean="0"/>
              <a:t>Terenska nastava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Naslov 1"/>
          <p:cNvSpPr>
            <a:spLocks noGrp="1"/>
          </p:cNvSpPr>
          <p:nvPr>
            <p:ph type="title"/>
          </p:nvPr>
        </p:nvSpPr>
        <p:spPr>
          <a:xfrm>
            <a:off x="323850" y="1196975"/>
            <a:ext cx="8516938" cy="38163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r-HR" sz="5400" smtClean="0"/>
              <a:t>Održano je niz vrijednih radionica i projekata za naše učenike i s našim učenicima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34818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sz="3600" b="1" smtClean="0"/>
              <a:t/>
            </a:r>
            <a:br>
              <a:rPr lang="hr-HR" sz="3600" b="1" smtClean="0"/>
            </a:br>
            <a:r>
              <a:rPr lang="hr-HR" sz="3600" b="1" smtClean="0"/>
              <a:t>Vrlo uspješna matematička radionica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12294" name="Content Placeholder 6" descr="1320669434kokan_radionic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835696" y="1772816"/>
            <a:ext cx="5472608" cy="4110910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35842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itle 3"/>
          <p:cNvSpPr>
            <a:spLocks noGrp="1"/>
          </p:cNvSpPr>
          <p:nvPr>
            <p:ph type="title"/>
          </p:nvPr>
        </p:nvSpPr>
        <p:spPr>
          <a:xfrm>
            <a:off x="179388" y="274638"/>
            <a:ext cx="8713787" cy="12827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Sajam informacija iz prve ruke</a:t>
            </a:r>
            <a:br>
              <a:rPr lang="hr-HR" b="1" smtClean="0"/>
            </a:br>
            <a:r>
              <a:rPr lang="hr-HR" sz="3600" b="1" smtClean="0"/>
              <a:t>12. susret studenata i maturanata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18438" name="Content Placeholder 6" descr="1323082260susret_maturanti_studenti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827584" y="2060848"/>
            <a:ext cx="7488833" cy="3744416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36866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Andrea Katarić: dodatna nastava iz matematike</a:t>
            </a:r>
            <a:endParaRPr lang="hr-HR" smtClean="0"/>
          </a:p>
        </p:txBody>
      </p:sp>
      <p:pic>
        <p:nvPicPr>
          <p:cNvPr id="22534" name="Content Placeholder 6" descr="1327402171dodatna_matematika_andre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727684" y="1700808"/>
            <a:ext cx="5688632" cy="4273183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37890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itle 3"/>
          <p:cNvSpPr>
            <a:spLocks noGrp="1"/>
          </p:cNvSpPr>
          <p:nvPr>
            <p:ph type="title"/>
          </p:nvPr>
        </p:nvSpPr>
        <p:spPr>
          <a:xfrm>
            <a:off x="457200" y="485775"/>
            <a:ext cx="8229600" cy="1143000"/>
          </a:xfrm>
        </p:spPr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Mladi nadareni matematičari u Gimnaziji</a:t>
            </a:r>
            <a:br>
              <a:rPr lang="hr-HR" b="1" smtClean="0"/>
            </a:br>
            <a:r>
              <a:rPr lang="hr-HR" sz="3600" b="1" smtClean="0"/>
              <a:t>Mladi matematičari „Marin Getaldić”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26630" name="Content Placeholder 6" descr="1330417364getaldic6naslovn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2095412" y="2276872"/>
            <a:ext cx="4996868" cy="3753544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38914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itle 3"/>
          <p:cNvSpPr>
            <a:spLocks noGrp="1"/>
          </p:cNvSpPr>
          <p:nvPr>
            <p:ph type="title"/>
          </p:nvPr>
        </p:nvSpPr>
        <p:spPr>
          <a:xfrm>
            <a:off x="0" y="333375"/>
            <a:ext cx="9144000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b="1" smtClean="0"/>
              <a:t>Kreativno &amp; korisno druženje</a:t>
            </a:r>
            <a:r>
              <a:rPr lang="hr-HR" smtClean="0"/>
              <a:t/>
            </a:r>
            <a:br>
              <a:rPr lang="hr-HR" smtClean="0"/>
            </a:br>
            <a:r>
              <a:rPr lang="hr-HR" sz="3600" smtClean="0"/>
              <a:t>Antonio Karača i Nataša Njegovanović</a:t>
            </a:r>
          </a:p>
        </p:txBody>
      </p:sp>
      <p:pic>
        <p:nvPicPr>
          <p:cNvPr id="28678" name="Content Placeholder 6" descr="1332761294naslovn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2051720" y="2276872"/>
            <a:ext cx="5040560" cy="3785908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39938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Debatna radonica u Velikoj</a:t>
            </a:r>
            <a:endParaRPr lang="hr-HR" smtClean="0"/>
          </a:p>
        </p:txBody>
      </p:sp>
      <p:pic>
        <p:nvPicPr>
          <p:cNvPr id="43014" name="Content Placeholder 6" descr="1317981001debata_u_os_velik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691680" y="1700808"/>
            <a:ext cx="5562213" cy="4176464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40962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Title 3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1143000"/>
          </a:xfrm>
        </p:spPr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Projekt suradničke nastave se nastavlja</a:t>
            </a:r>
            <a:br>
              <a:rPr lang="hr-HR" b="1" smtClean="0"/>
            </a:br>
            <a:r>
              <a:rPr lang="hr-HR" sz="3600" b="1" smtClean="0"/>
              <a:t>N. Gradiška-Požega-Bjelovar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70662" name="Content Placeholder 6" descr="1330516172suradnicka_naslovn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2051720" y="2276872"/>
            <a:ext cx="5040560" cy="3784774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41986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We are the solution!</a:t>
            </a:r>
          </a:p>
        </p:txBody>
      </p:sp>
      <p:sp>
        <p:nvSpPr>
          <p:cNvPr id="41988" name="Content Placeholder 4"/>
          <p:cNvSpPr>
            <a:spLocks noGrp="1"/>
          </p:cNvSpPr>
          <p:nvPr>
            <p:ph sz="half" idx="1"/>
          </p:nvPr>
        </p:nvSpPr>
        <p:spPr>
          <a:xfrm>
            <a:off x="179388" y="1484313"/>
            <a:ext cx="4608512" cy="4525962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spcAft>
                <a:spcPts val="200"/>
              </a:spcAft>
              <a:buFontTx/>
              <a:buNone/>
            </a:pPr>
            <a:r>
              <a:rPr lang="hr-HR" sz="2200" smtClean="0"/>
              <a:t>Gimnazijalci su po  treći put sudjelovali  u međunarodnom projektu International Student Carbon Footprint Challenge (http://footprint.stanford.edu/) koji </a:t>
            </a:r>
          </a:p>
          <a:p>
            <a:pPr marL="0" indent="0" eaLnBrk="1" hangingPunct="1">
              <a:lnSpc>
                <a:spcPct val="150000"/>
              </a:lnSpc>
              <a:spcAft>
                <a:spcPts val="200"/>
              </a:spcAft>
              <a:buFontTx/>
              <a:buNone/>
            </a:pPr>
            <a:r>
              <a:rPr lang="hr-HR" sz="2200" smtClean="0"/>
              <a:t>je nastao u suradnji Sveučilišta u Göteborgu (Švedska) i Sveučilišta u Stanfordu (SAD), te su na taj način obilježlio Dan planeta Zemlje.</a:t>
            </a:r>
          </a:p>
        </p:txBody>
      </p:sp>
      <p:pic>
        <p:nvPicPr>
          <p:cNvPr id="71686" name="Content Placeholder 6" descr="1334735676ela_marko_ivanantonija_laura_tena_marija_nina_e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4524177" y="1916832"/>
            <a:ext cx="4508215" cy="3384376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43010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Title 3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b="1" smtClean="0"/>
              <a:t>Matematika može biti zabavna</a:t>
            </a:r>
            <a:r>
              <a:rPr lang="hr-HR" smtClean="0"/>
              <a:t/>
            </a:r>
            <a:br>
              <a:rPr lang="hr-HR" smtClean="0"/>
            </a:br>
            <a:r>
              <a:rPr lang="hr-HR" sz="3600" smtClean="0"/>
              <a:t>Zimska škola matematike</a:t>
            </a:r>
          </a:p>
        </p:txBody>
      </p:sp>
      <p:pic>
        <p:nvPicPr>
          <p:cNvPr id="20486" name="Content Placeholder 6" descr="1326703619zsm17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619672" y="2204864"/>
            <a:ext cx="6141710" cy="3744416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44034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Zimska škola fizike</a:t>
            </a:r>
            <a:endParaRPr lang="hr-HR" smtClean="0"/>
          </a:p>
        </p:txBody>
      </p:sp>
      <p:pic>
        <p:nvPicPr>
          <p:cNvPr id="47110" name="Content Placeholder 6" descr="1330515206zsfnaslovna2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619672" y="1628800"/>
            <a:ext cx="5754544" cy="4322695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Naslov 1"/>
          <p:cNvSpPr>
            <a:spLocks noGrp="1"/>
          </p:cNvSpPr>
          <p:nvPr>
            <p:ph type="title"/>
          </p:nvPr>
        </p:nvSpPr>
        <p:spPr>
          <a:xfrm>
            <a:off x="323850" y="1196975"/>
            <a:ext cx="8516938" cy="38163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r-HR" sz="5400" smtClean="0"/>
              <a:t>Našim učenicima su održana predavanja: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46082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itle 3"/>
          <p:cNvSpPr>
            <a:spLocks noGrp="1"/>
          </p:cNvSpPr>
          <p:nvPr>
            <p:ph type="title"/>
          </p:nvPr>
        </p:nvSpPr>
        <p:spPr>
          <a:xfrm>
            <a:off x="457200" y="836613"/>
            <a:ext cx="8229600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b="1" smtClean="0"/>
              <a:t>Imaš ideju? Poduzmi nešto!</a:t>
            </a:r>
            <a:br>
              <a:rPr lang="hr-HR" b="1" smtClean="0"/>
            </a:br>
            <a:r>
              <a:rPr lang="hr-HR" sz="3600" b="1" smtClean="0"/>
              <a:t>mr. sc. Kristina Đurkić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9222" name="Content Placeholder 6" descr="imas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619672" y="2132856"/>
            <a:ext cx="5832648" cy="3875747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47106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Title 3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b="1" smtClean="0"/>
              <a:t>Face life with Facebook</a:t>
            </a:r>
            <a:r>
              <a:rPr lang="hr-HR" smtClean="0"/>
              <a:t/>
            </a:r>
            <a:br>
              <a:rPr lang="hr-HR" smtClean="0"/>
            </a:br>
            <a:r>
              <a:rPr lang="hr-HR" smtClean="0"/>
              <a:t>mr. sc. </a:t>
            </a:r>
            <a:r>
              <a:rPr lang="hr-HR" sz="3600" smtClean="0"/>
              <a:t>Kristina Đurkić</a:t>
            </a:r>
          </a:p>
        </p:txBody>
      </p:sp>
      <p:pic>
        <p:nvPicPr>
          <p:cNvPr id="30726" name="Content Placeholder 6" descr="1334222351kdurkic_naslovn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907704" y="1988840"/>
            <a:ext cx="5328592" cy="4002246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48130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1" name="Title 3"/>
          <p:cNvSpPr>
            <a:spLocks noGrp="1"/>
          </p:cNvSpPr>
          <p:nvPr>
            <p:ph type="title"/>
          </p:nvPr>
        </p:nvSpPr>
        <p:spPr>
          <a:xfrm>
            <a:off x="0" y="620713"/>
            <a:ext cx="9144000" cy="1143000"/>
          </a:xfrm>
        </p:spPr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Od gimnazijskih klupa do Facebooka</a:t>
            </a:r>
            <a:br>
              <a:rPr lang="hr-HR" b="1" smtClean="0"/>
            </a:br>
            <a:r>
              <a:rPr lang="hr-HR" sz="3600" b="1" smtClean="0"/>
              <a:t>Mario Živić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13318" name="Content Placeholder 6" descr="1319539557mario_zivic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2123728" y="2348880"/>
            <a:ext cx="4968552" cy="3548686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49154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itle 3"/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b="1" smtClean="0"/>
              <a:t>Predavanje o Europskoj Uniji</a:t>
            </a:r>
            <a:r>
              <a:rPr lang="hr-HR" smtClean="0"/>
              <a:t/>
            </a:r>
            <a:br>
              <a:rPr lang="hr-HR" smtClean="0"/>
            </a:br>
            <a:r>
              <a:rPr lang="hr-HR" sz="3600" smtClean="0"/>
              <a:t>Sandra Tvrtković (MVPEI)</a:t>
            </a:r>
          </a:p>
        </p:txBody>
      </p:sp>
      <p:pic>
        <p:nvPicPr>
          <p:cNvPr id="14342" name="Content Placeholder 6" descr="1320748756predavanje_o_eu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475656" y="2132856"/>
            <a:ext cx="6146472" cy="3816424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50178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9" name="Title 3"/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b="1" smtClean="0"/>
              <a:t>Predavanje o Europskoj uniji</a:t>
            </a:r>
            <a:r>
              <a:rPr lang="hr-HR" smtClean="0"/>
              <a:t/>
            </a:r>
            <a:br>
              <a:rPr lang="hr-HR" smtClean="0"/>
            </a:br>
            <a:r>
              <a:rPr lang="hr-HR" sz="3600" smtClean="0"/>
              <a:t>Stefan Bunjevac</a:t>
            </a:r>
          </a:p>
        </p:txBody>
      </p:sp>
      <p:pic>
        <p:nvPicPr>
          <p:cNvPr id="21510" name="Content Placeholder 6" descr="1327050852predavanje_o_eu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943708" y="2060848"/>
            <a:ext cx="5256584" cy="3948637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51202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itle 3"/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1143000"/>
          </a:xfrm>
        </p:spPr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Filip Panđić: Priča o jednom uspjehu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17414" name="Content Placeholder 6" descr="1321875351pandic_predavanje3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835696" y="1851588"/>
            <a:ext cx="5112568" cy="4097692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52226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Title 3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1143000"/>
          </a:xfrm>
        </p:spPr>
        <p:txBody>
          <a:bodyPr/>
          <a:lstStyle/>
          <a:p>
            <a:pPr eaLnBrk="1" hangingPunct="1">
              <a:spcBef>
                <a:spcPts val="500"/>
              </a:spcBef>
              <a:spcAft>
                <a:spcPts val="500"/>
              </a:spcAft>
            </a:pPr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Iskoristite svaki dan, sudjelujte i pokrenite se</a:t>
            </a:r>
            <a:br>
              <a:rPr lang="hr-HR" b="1" smtClean="0"/>
            </a:br>
            <a:r>
              <a:rPr lang="hr-HR" sz="3600" b="1" smtClean="0"/>
              <a:t>Goran Đurđević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23558" name="Content Placeholder 6" descr="1329912472goran_durcevic_predavanje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2051720" y="2348880"/>
            <a:ext cx="4968552" cy="3732274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53250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itle 3"/>
          <p:cNvSpPr>
            <a:spLocks noGrp="1"/>
          </p:cNvSpPr>
          <p:nvPr>
            <p:ph type="title"/>
          </p:nvPr>
        </p:nvSpPr>
        <p:spPr>
          <a:xfrm>
            <a:off x="457200" y="557213"/>
            <a:ext cx="8229600" cy="1143000"/>
          </a:xfrm>
        </p:spPr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FER-ovci o funkcijskom programiranju</a:t>
            </a:r>
            <a:br>
              <a:rPr lang="hr-HR" b="1" smtClean="0"/>
            </a:br>
            <a:r>
              <a:rPr lang="hr-HR" sz="3200" smtClean="0"/>
              <a:t>Zvonimir Mandić i Tomislav Maričević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24582" name="Content Placeholder 6" descr="1330070813maricevic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2051720" y="2276872"/>
            <a:ext cx="4968552" cy="3732274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54274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itle 3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1143000"/>
          </a:xfrm>
        </p:spPr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U Operacijskoj diviziji NATO saveza</a:t>
            </a:r>
            <a:br>
              <a:rPr lang="hr-HR" b="1" smtClean="0"/>
            </a:br>
            <a:r>
              <a:rPr lang="hr-HR" sz="3600" smtClean="0"/>
              <a:t>Ivan Kljaić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29702" name="Content Placeholder 6" descr="1332834097group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799692" y="2348880"/>
            <a:ext cx="5544616" cy="3734091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55298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299" name="Title 3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1143000"/>
          </a:xfrm>
        </p:spPr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O Fakultetu strojarstva i brodogradnje</a:t>
            </a:r>
            <a:br>
              <a:rPr lang="hr-HR" b="1" smtClean="0"/>
            </a:br>
            <a:r>
              <a:rPr lang="hr-HR" sz="3600" smtClean="0"/>
              <a:t>Matko Pečur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31750" name="Content Placeholder 6" descr="1334572015matko_pecur_predavanje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907704" y="2204864"/>
            <a:ext cx="5184576" cy="3896153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56322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Title 3"/>
          <p:cNvSpPr>
            <a:spLocks noGrp="1"/>
          </p:cNvSpPr>
          <p:nvPr>
            <p:ph type="title"/>
          </p:nvPr>
        </p:nvSpPr>
        <p:spPr>
          <a:xfrm>
            <a:off x="0" y="333375"/>
            <a:ext cx="9144000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Hrvatski nacionalni identitet u EU</a:t>
            </a:r>
            <a:br>
              <a:rPr lang="hr-HR" b="1" smtClean="0"/>
            </a:br>
            <a:r>
              <a:rPr lang="hr-HR" sz="3200" smtClean="0"/>
              <a:t>akademik Mislav Ježić</a:t>
            </a:r>
            <a:br>
              <a:rPr lang="hr-HR" sz="3200" smtClean="0"/>
            </a:br>
            <a:endParaRPr lang="hr-HR" sz="3200" smtClean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100954" y="2276872"/>
            <a:ext cx="4991325" cy="3743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57346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8" name="Title 3"/>
          <p:cNvSpPr>
            <a:spLocks noGrp="1"/>
          </p:cNvSpPr>
          <p:nvPr>
            <p:ph type="title"/>
          </p:nvPr>
        </p:nvSpPr>
        <p:spPr>
          <a:xfrm>
            <a:off x="0" y="404813"/>
            <a:ext cx="9144000" cy="1143000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  <a:defRPr/>
            </a:pPr>
            <a:r>
              <a:rPr lang="hr-HR" b="1" kern="1800" dirty="0" smtClean="0">
                <a:latin typeface="Times New Roman"/>
                <a:ea typeface="Times New Roman"/>
              </a:rPr>
              <a:t/>
            </a:r>
            <a:br>
              <a:rPr lang="hr-HR" b="1" kern="1800" dirty="0" smtClean="0">
                <a:latin typeface="Times New Roman"/>
                <a:ea typeface="Times New Roman"/>
              </a:rPr>
            </a:br>
            <a:r>
              <a:rPr lang="hr-HR" b="1" kern="1800" dirty="0" smtClean="0">
                <a:latin typeface="Times New Roman"/>
                <a:ea typeface="Times New Roman"/>
              </a:rPr>
              <a:t>Poljska u EU - osam godina iskustva</a:t>
            </a:r>
            <a:br>
              <a:rPr lang="hr-HR" b="1" kern="1800" dirty="0" smtClean="0">
                <a:latin typeface="Times New Roman"/>
                <a:ea typeface="Times New Roman"/>
              </a:rPr>
            </a:br>
            <a:r>
              <a:rPr lang="hr-HR" sz="3600" kern="1800" dirty="0" err="1" smtClean="0">
                <a:latin typeface="Times New Roman"/>
                <a:ea typeface="Times New Roman"/>
              </a:rPr>
              <a:t>Wieslaw</a:t>
            </a:r>
            <a:r>
              <a:rPr lang="hr-HR" sz="3600" kern="1800" dirty="0" smtClean="0">
                <a:latin typeface="Times New Roman"/>
                <a:ea typeface="Times New Roman"/>
              </a:rPr>
              <a:t> </a:t>
            </a:r>
            <a:r>
              <a:rPr lang="hr-HR" sz="3600" kern="1800" dirty="0" err="1" smtClean="0">
                <a:latin typeface="Times New Roman"/>
                <a:ea typeface="Times New Roman"/>
              </a:rPr>
              <a:t>Tarke</a:t>
            </a:r>
            <a:r>
              <a:rPr lang="hr-HR" sz="3600" kern="1800" dirty="0" smtClean="0">
                <a:latin typeface="Times New Roman"/>
                <a:ea typeface="Times New Roman"/>
              </a:rPr>
              <a:t>, poljski veleposlanik u RH</a:t>
            </a:r>
            <a:r>
              <a:rPr lang="hr-HR" sz="2400" dirty="0" smtClean="0">
                <a:latin typeface="Times New Roman"/>
                <a:ea typeface="Times New Roman"/>
              </a:rPr>
              <a:t/>
            </a:r>
            <a:br>
              <a:rPr lang="hr-HR" sz="2400" dirty="0" smtClean="0">
                <a:latin typeface="Times New Roman"/>
                <a:ea typeface="Times New Roman"/>
              </a:rPr>
            </a:br>
            <a:endParaRPr lang="x-none" dirty="0" smtClean="0"/>
          </a:p>
        </p:txBody>
      </p:sp>
      <p:pic>
        <p:nvPicPr>
          <p:cNvPr id="5734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2060848"/>
            <a:ext cx="5257800" cy="3935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Naslov 1"/>
          <p:cNvSpPr>
            <a:spLocks noGrp="1"/>
          </p:cNvSpPr>
          <p:nvPr>
            <p:ph type="title"/>
          </p:nvPr>
        </p:nvSpPr>
        <p:spPr>
          <a:xfrm>
            <a:off x="323850" y="1052513"/>
            <a:ext cx="8516938" cy="38163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r-HR" sz="5400" smtClean="0"/>
              <a:t>Humanitarne akcije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59394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Title 3"/>
          <p:cNvSpPr>
            <a:spLocks noGrp="1"/>
          </p:cNvSpPr>
          <p:nvPr>
            <p:ph type="title"/>
          </p:nvPr>
        </p:nvSpPr>
        <p:spPr>
          <a:xfrm>
            <a:off x="457200" y="765175"/>
            <a:ext cx="8229600" cy="1143000"/>
          </a:xfrm>
        </p:spPr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Treća životna dob je sreća onoga tko je doživi!</a:t>
            </a:r>
            <a:br>
              <a:rPr lang="hr-HR" b="1" smtClean="0"/>
            </a:br>
            <a:r>
              <a:rPr lang="hr-HR" sz="3200" smtClean="0"/>
              <a:t>Vjeroučitelj Ivo Grbeš i gimnazijalci obišli stare i nemoćne u Velikoj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62470" name="Content Placeholder 6" descr="1317986492dan_starijih4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2282031" y="2636912"/>
            <a:ext cx="4594225" cy="3449637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60418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Title 3"/>
          <p:cNvSpPr>
            <a:spLocks noGrp="1"/>
          </p:cNvSpPr>
          <p:nvPr>
            <p:ph type="title"/>
          </p:nvPr>
        </p:nvSpPr>
        <p:spPr>
          <a:xfrm>
            <a:off x="457200" y="549275"/>
            <a:ext cx="8229600" cy="1143000"/>
          </a:xfrm>
        </p:spPr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Škole za Afriku ili Palačinke čine čuda</a:t>
            </a:r>
            <a:br>
              <a:rPr lang="hr-HR" b="1" smtClean="0"/>
            </a:br>
            <a:r>
              <a:rPr lang="hr-HR" sz="3200" smtClean="0"/>
              <a:t>Prof. Dubravka Čokrlić i Vijeće učenika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63494" name="Content Placeholder 6" descr="1323077540naslovna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907704" y="2204864"/>
            <a:ext cx="5040560" cy="3786882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61442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b="1" smtClean="0"/>
              <a:t>7.375 - broj satkan od ljubavi</a:t>
            </a:r>
            <a:br>
              <a:rPr lang="hr-HR" b="1" smtClean="0"/>
            </a:br>
            <a:r>
              <a:rPr lang="hr-HR" sz="3200" smtClean="0"/>
              <a:t>Unicefova humanitarna akcija</a:t>
            </a:r>
            <a:endParaRPr lang="sr-Latn-CS" smtClean="0"/>
          </a:p>
        </p:txBody>
      </p:sp>
      <p:pic>
        <p:nvPicPr>
          <p:cNvPr id="6144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713" y="1916113"/>
            <a:ext cx="5400675" cy="40560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62466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7" name="Title 3"/>
          <p:cNvSpPr>
            <a:spLocks noGrp="1"/>
          </p:cNvSpPr>
          <p:nvPr>
            <p:ph type="title"/>
          </p:nvPr>
        </p:nvSpPr>
        <p:spPr>
          <a:xfrm>
            <a:off x="0" y="404813"/>
            <a:ext cx="8964613" cy="1143000"/>
          </a:xfrm>
        </p:spPr>
        <p:txBody>
          <a:bodyPr/>
          <a:lstStyle/>
          <a:p>
            <a:pPr eaLnBrk="1" hangingPunct="1"/>
            <a:r>
              <a:rPr lang="hr-HR" b="1" smtClean="0"/>
              <a:t>Gimnazijalci pomažu</a:t>
            </a:r>
            <a:r>
              <a:rPr lang="hr-HR" smtClean="0"/>
              <a:t/>
            </a:r>
            <a:br>
              <a:rPr lang="hr-HR" smtClean="0"/>
            </a:br>
            <a:r>
              <a:rPr lang="hr-HR" sz="3200" smtClean="0"/>
              <a:t>Prof. Žaklina Bender i gimnazijalci za Božić obilaze siromašne</a:t>
            </a:r>
          </a:p>
        </p:txBody>
      </p:sp>
      <p:pic>
        <p:nvPicPr>
          <p:cNvPr id="65542" name="Content Placeholder 6" descr="1268303943hpim417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907704" y="1988840"/>
            <a:ext cx="5328592" cy="3977657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Naslov 1"/>
          <p:cNvSpPr>
            <a:spLocks noGrp="1"/>
          </p:cNvSpPr>
          <p:nvPr>
            <p:ph type="title"/>
          </p:nvPr>
        </p:nvSpPr>
        <p:spPr>
          <a:xfrm>
            <a:off x="323850" y="1052513"/>
            <a:ext cx="8516938" cy="38163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r-HR" sz="5400" smtClean="0"/>
              <a:t>Natjecanja</a:t>
            </a:r>
            <a:br>
              <a:rPr lang="hr-HR" sz="5400" smtClean="0"/>
            </a:br>
            <a:r>
              <a:rPr lang="hr-HR" sz="5400" smtClean="0"/>
              <a:t>i</a:t>
            </a:r>
            <a:br>
              <a:rPr lang="hr-HR" sz="5400" smtClean="0"/>
            </a:br>
            <a:r>
              <a:rPr lang="hr-HR" sz="5400" smtClean="0"/>
              <a:t>susreti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 Box 4"/>
          <p:cNvSpPr txBox="1">
            <a:spLocks noChangeArrowheads="1"/>
          </p:cNvSpPr>
          <p:nvPr/>
        </p:nvSpPr>
        <p:spPr bwMode="auto">
          <a:xfrm>
            <a:off x="395288" y="476250"/>
            <a:ext cx="82804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r-HR" sz="4400" b="1">
                <a:solidFill>
                  <a:srgbClr val="180800"/>
                </a:solidFill>
                <a:cs typeface="Arial" charset="0"/>
              </a:rPr>
              <a:t>Broj sudionika</a:t>
            </a:r>
          </a:p>
        </p:txBody>
      </p:sp>
      <p:graphicFrame>
        <p:nvGraphicFramePr>
          <p:cNvPr id="13480" name="Group 168"/>
          <p:cNvGraphicFramePr>
            <a:graphicFrameLocks noGrp="1"/>
          </p:cNvGraphicFramePr>
          <p:nvPr/>
        </p:nvGraphicFramePr>
        <p:xfrm>
          <a:off x="1763713" y="1484313"/>
          <a:ext cx="5256212" cy="4367212"/>
        </p:xfrm>
        <a:graphic>
          <a:graphicData uri="http://schemas.openxmlformats.org/drawingml/2006/table">
            <a:tbl>
              <a:tblPr/>
              <a:tblGrid>
                <a:gridCol w="3312134"/>
                <a:gridCol w="1944078"/>
              </a:tblGrid>
              <a:tr h="6077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A85322"/>
                          </a:solidFill>
                          <a:effectLst/>
                          <a:latin typeface="Georgia" pitchFamily="18" charset="0"/>
                        </a:rPr>
                        <a:t>SUDIONICI</a:t>
                      </a:r>
                    </a:p>
                  </a:txBody>
                  <a:tcPr marL="0" marR="0" marT="16203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3D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8479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00"/>
                          </a:solidFill>
                          <a:effectLst/>
                          <a:latin typeface="Georgia" pitchFamily="18" charset="0"/>
                        </a:rPr>
                        <a:t>Županijsko natjecanje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00"/>
                          </a:solidFill>
                          <a:effectLst/>
                          <a:latin typeface="Georgia" pitchFamily="18" charset="0"/>
                        </a:rPr>
                        <a:t>1. mjesto</a:t>
                      </a:r>
                    </a:p>
                  </a:txBody>
                  <a:tcPr marL="0" marR="0" marT="16203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00"/>
                          </a:solidFill>
                          <a:effectLst/>
                          <a:latin typeface="Georgia" pitchFamily="18" charset="0"/>
                        </a:rPr>
                        <a:t>53</a:t>
                      </a:r>
                    </a:p>
                  </a:txBody>
                  <a:tcPr marL="0" marR="0" marT="16203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79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00"/>
                          </a:solidFill>
                          <a:effectLst/>
                          <a:latin typeface="Georgia" pitchFamily="18" charset="0"/>
                        </a:rPr>
                        <a:t>Županijsko natjecanje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00"/>
                          </a:solidFill>
                          <a:effectLst/>
                          <a:latin typeface="Georgia" pitchFamily="18" charset="0"/>
                        </a:rPr>
                        <a:t>2. mjesto</a:t>
                      </a:r>
                    </a:p>
                  </a:txBody>
                  <a:tcPr marL="0" marR="0" marT="16203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00"/>
                          </a:solidFill>
                          <a:effectLst/>
                          <a:latin typeface="Georgia" pitchFamily="18" charset="0"/>
                        </a:rPr>
                        <a:t>42</a:t>
                      </a:r>
                    </a:p>
                  </a:txBody>
                  <a:tcPr marL="0" marR="0" marT="16203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797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00"/>
                          </a:solidFill>
                          <a:effectLst/>
                          <a:latin typeface="Georgia" pitchFamily="18" charset="0"/>
                        </a:rPr>
                        <a:t>Županijsko natjecanje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00"/>
                          </a:solidFill>
                          <a:effectLst/>
                          <a:latin typeface="Georgia" pitchFamily="18" charset="0"/>
                        </a:rPr>
                        <a:t>3. mjesto</a:t>
                      </a:r>
                    </a:p>
                  </a:txBody>
                  <a:tcPr marL="0" marR="0" marT="16203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00"/>
                          </a:solidFill>
                          <a:effectLst/>
                          <a:latin typeface="Georgia" pitchFamily="18" charset="0"/>
                        </a:rPr>
                        <a:t>31</a:t>
                      </a:r>
                    </a:p>
                  </a:txBody>
                  <a:tcPr marL="0" marR="0" marT="16203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7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00"/>
                          </a:solidFill>
                          <a:effectLst/>
                          <a:latin typeface="Georgia" pitchFamily="18" charset="0"/>
                        </a:rPr>
                        <a:t>Regionalno natjecanje</a:t>
                      </a:r>
                    </a:p>
                  </a:txBody>
                  <a:tcPr marL="0" marR="0" marT="16203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00"/>
                          </a:solidFill>
                          <a:effectLst/>
                          <a:latin typeface="Georgia" pitchFamily="18" charset="0"/>
                        </a:rPr>
                        <a:t>20</a:t>
                      </a:r>
                    </a:p>
                  </a:txBody>
                  <a:tcPr marL="0" marR="0" marT="16203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7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00"/>
                          </a:solidFill>
                          <a:effectLst/>
                          <a:latin typeface="Georgia" pitchFamily="18" charset="0"/>
                        </a:rPr>
                        <a:t>Državno natjecanje</a:t>
                      </a:r>
                    </a:p>
                  </a:txBody>
                  <a:tcPr marL="0" marR="0" marT="16203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80800"/>
                          </a:solidFill>
                          <a:effectLst/>
                          <a:latin typeface="Georgia" pitchFamily="18" charset="0"/>
                        </a:rPr>
                        <a:t>25</a:t>
                      </a:r>
                    </a:p>
                  </a:txBody>
                  <a:tcPr marL="0" marR="0" marT="162036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36" name="Text Box 120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64537" name="Picture 122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65538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Odbojkašice 3. u državi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50182" name="Content Placeholder 6" descr="1331473144fotografija0235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763688" y="1628800"/>
            <a:ext cx="5472608" cy="4109183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66562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3" name="Title 3"/>
          <p:cNvSpPr>
            <a:spLocks noGrp="1"/>
          </p:cNvSpPr>
          <p:nvPr>
            <p:ph type="title"/>
          </p:nvPr>
        </p:nvSpPr>
        <p:spPr>
          <a:xfrm>
            <a:off x="179388" y="404813"/>
            <a:ext cx="8785225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Badminton: učenice 4. u državi, učenici 1. u županiji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pic>
        <p:nvPicPr>
          <p:cNvPr id="45062" name="Content Placeholder 6" descr="1328129153p3310012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907704" y="2060848"/>
            <a:ext cx="5328592" cy="4003276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67586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Stolnotenisači 1.u županiji</a:t>
            </a:r>
            <a:endParaRPr lang="hr-HR" smtClean="0"/>
          </a:p>
        </p:txBody>
      </p:sp>
      <p:pic>
        <p:nvPicPr>
          <p:cNvPr id="46086" name="Content Placeholder 6" descr="1329924579stolni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2123728" y="1556792"/>
            <a:ext cx="4680520" cy="4369985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68610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1" name="Title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Nogometaši 1.u županiji</a:t>
            </a:r>
            <a:endParaRPr lang="hr-HR" smtClean="0"/>
          </a:p>
        </p:txBody>
      </p:sp>
      <p:pic>
        <p:nvPicPr>
          <p:cNvPr id="88070" name="Picture 6" descr="nogom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1700213"/>
            <a:ext cx="5473700" cy="4103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69634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Title 3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1430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hr-HR" b="1" smtClean="0"/>
              <a:t>Gimnazijalci u krosu 2. u županiji</a:t>
            </a:r>
            <a:endParaRPr lang="hr-HR" smtClean="0"/>
          </a:p>
        </p:txBody>
      </p:sp>
      <p:pic>
        <p:nvPicPr>
          <p:cNvPr id="41990" name="Content Placeholder 6" descr="1318582929zupanijsko_kros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835696" y="1936350"/>
            <a:ext cx="5472608" cy="4084938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70658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Title 3"/>
          <p:cNvSpPr>
            <a:spLocks noGrp="1"/>
          </p:cNvSpPr>
          <p:nvPr>
            <p:ph type="title"/>
          </p:nvPr>
        </p:nvSpPr>
        <p:spPr>
          <a:xfrm>
            <a:off x="457200" y="404813"/>
            <a:ext cx="8229600" cy="1143000"/>
          </a:xfrm>
        </p:spPr>
        <p:txBody>
          <a:bodyPr/>
          <a:lstStyle/>
          <a:p>
            <a:pPr eaLnBrk="1" hangingPunct="1"/>
            <a:r>
              <a:rPr lang="hr-HR" b="1" smtClean="0"/>
              <a:t>Županijsko natjecanje iz matematike</a:t>
            </a:r>
            <a:endParaRPr lang="hr-HR" smtClean="0"/>
          </a:p>
        </p:txBody>
      </p:sp>
      <p:pic>
        <p:nvPicPr>
          <p:cNvPr id="51206" name="Content Placeholder 6" descr="1332154532znm2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835696" y="1916832"/>
            <a:ext cx="5256584" cy="3948959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71682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Državno natjecanje iz matematike</a:t>
            </a:r>
            <a:r>
              <a:rPr lang="hr-HR" smtClean="0"/>
              <a:t/>
            </a:r>
            <a:br>
              <a:rPr lang="hr-HR" smtClean="0"/>
            </a:br>
            <a:endParaRPr lang="sr-Latn-CS" smtClean="0"/>
          </a:p>
        </p:txBody>
      </p:sp>
      <p:sp>
        <p:nvSpPr>
          <p:cNvPr id="57349" name="Content Placeholder 4"/>
          <p:cNvSpPr>
            <a:spLocks noGrp="1"/>
          </p:cNvSpPr>
          <p:nvPr>
            <p:ph sz="half" idx="1"/>
          </p:nvPr>
        </p:nvSpPr>
        <p:spPr>
          <a:xfrm>
            <a:off x="179388" y="2495550"/>
            <a:ext cx="3705225" cy="3705225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hr-HR" dirty="0" smtClean="0"/>
              <a:t>Mato </a:t>
            </a:r>
            <a:r>
              <a:rPr lang="hr-HR" dirty="0" err="1" smtClean="0"/>
              <a:t>Manović</a:t>
            </a:r>
            <a:r>
              <a:rPr lang="hr-HR" dirty="0" smtClean="0"/>
              <a:t>  (2.a)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hr-HR" dirty="0" smtClean="0"/>
              <a:t>Josip </a:t>
            </a:r>
            <a:r>
              <a:rPr lang="hr-HR" dirty="0" err="1" smtClean="0"/>
              <a:t>Mohler</a:t>
            </a:r>
            <a:r>
              <a:rPr lang="hr-HR" dirty="0" smtClean="0"/>
              <a:t>  (1.a)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hr-HR" dirty="0" smtClean="0"/>
              <a:t>Mario </a:t>
            </a:r>
            <a:r>
              <a:rPr lang="hr-HR" dirty="0" err="1" smtClean="0"/>
              <a:t>Gavrić</a:t>
            </a:r>
            <a:r>
              <a:rPr lang="hr-HR" dirty="0" smtClean="0"/>
              <a:t> (4.b)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hr-HR" dirty="0" smtClean="0"/>
              <a:t>Robert </a:t>
            </a:r>
            <a:r>
              <a:rPr lang="hr-HR" dirty="0" err="1" smtClean="0"/>
              <a:t>Šag</a:t>
            </a:r>
            <a:r>
              <a:rPr lang="hr-HR" dirty="0" smtClean="0"/>
              <a:t> (2. d) </a:t>
            </a:r>
          </a:p>
          <a:p>
            <a:pPr marL="0" indent="0" algn="ctr" eaLnBrk="1" hangingPunct="1">
              <a:buFontTx/>
              <a:buNone/>
              <a:defRPr/>
            </a:pPr>
            <a:r>
              <a:rPr lang="hr-HR" dirty="0" smtClean="0"/>
              <a:t>Ivan </a:t>
            </a:r>
            <a:r>
              <a:rPr lang="hr-HR" dirty="0" err="1" smtClean="0"/>
              <a:t>Protrka</a:t>
            </a:r>
            <a:r>
              <a:rPr lang="hr-HR" dirty="0" smtClean="0"/>
              <a:t> (1.d)</a:t>
            </a:r>
          </a:p>
          <a:p>
            <a:pPr eaLnBrk="1" hangingPunct="1">
              <a:defRPr/>
            </a:pPr>
            <a:endParaRPr lang="x-none" dirty="0" smtClean="0"/>
          </a:p>
        </p:txBody>
      </p:sp>
      <p:pic>
        <p:nvPicPr>
          <p:cNvPr id="57351" name="Picture 2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3885069" y="2204864"/>
            <a:ext cx="4795455" cy="36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72706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eaLnBrk="1" hangingPunct="1"/>
            <a:r>
              <a:rPr lang="hr-HR" b="1" smtClean="0"/>
              <a:t>Državno natjecanje iz informatike</a:t>
            </a:r>
            <a:endParaRPr lang="hr-HR" smtClean="0"/>
          </a:p>
        </p:txBody>
      </p:sp>
      <p:sp>
        <p:nvSpPr>
          <p:cNvPr id="72708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3754438" cy="39925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hr-HR" smtClean="0"/>
              <a:t>Pod vodstvom mentorice prof. Sanje Grabusin učenik 2.a Antun Tonko Jakobović osvojio je 3. mjesto u kategoriji Osnove informatike</a:t>
            </a:r>
          </a:p>
        </p:txBody>
      </p:sp>
      <p:pic>
        <p:nvPicPr>
          <p:cNvPr id="53254" name="Content Placeholder 6" descr="1332877237tonko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4441825" y="2192338"/>
            <a:ext cx="4451350" cy="3341687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73730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73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smtClean="0"/>
              <a:t/>
            </a:r>
            <a:br>
              <a:rPr lang="hr-HR" smtClean="0"/>
            </a:br>
            <a:r>
              <a:rPr lang="hr-HR" b="1" smtClean="0"/>
              <a:t>Državno natjecanje iz vjeronauka</a:t>
            </a:r>
            <a:br>
              <a:rPr lang="hr-HR" b="1" smtClean="0"/>
            </a:br>
            <a:endParaRPr lang="hr-HR" smtClean="0"/>
          </a:p>
        </p:txBody>
      </p:sp>
      <p:sp>
        <p:nvSpPr>
          <p:cNvPr id="55301" name="Content Placeholder 4"/>
          <p:cNvSpPr>
            <a:spLocks noGrp="1"/>
          </p:cNvSpPr>
          <p:nvPr>
            <p:ph sz="half" idx="1"/>
          </p:nvPr>
        </p:nvSpPr>
        <p:spPr>
          <a:xfrm>
            <a:off x="179388" y="2060575"/>
            <a:ext cx="3960812" cy="4065588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hr-HR" dirty="0" smtClean="0"/>
              <a:t>Naša ekipa sastojala se od četiri člana : Domagoja Đakovića, Denisa Ćosića, Ivana </a:t>
            </a:r>
            <a:r>
              <a:rPr lang="hr-HR" dirty="0" err="1" smtClean="0"/>
              <a:t>Solića</a:t>
            </a:r>
            <a:r>
              <a:rPr lang="hr-HR" dirty="0" smtClean="0"/>
              <a:t> i Josipe </a:t>
            </a:r>
            <a:r>
              <a:rPr lang="hr-HR" dirty="0" err="1" smtClean="0"/>
              <a:t>Matuha</a:t>
            </a:r>
            <a:r>
              <a:rPr lang="hr-HR" dirty="0" smtClean="0"/>
              <a:t>. Mentor im je bio  vjeroučitelj Ivo </a:t>
            </a:r>
            <a:r>
              <a:rPr lang="hr-HR" dirty="0" err="1" smtClean="0"/>
              <a:t>Grbeš</a:t>
            </a:r>
            <a:r>
              <a:rPr lang="hr-HR" dirty="0" smtClean="0"/>
              <a:t>.</a:t>
            </a:r>
          </a:p>
          <a:p>
            <a:pPr eaLnBrk="1" hangingPunct="1">
              <a:defRPr/>
            </a:pPr>
            <a:endParaRPr lang="hr-HR" dirty="0" smtClean="0"/>
          </a:p>
        </p:txBody>
      </p:sp>
      <p:pic>
        <p:nvPicPr>
          <p:cNvPr id="55302" name="Content Placeholder 6" descr="1335251559vjeronauk_drz3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4283968" y="2060848"/>
            <a:ext cx="4608512" cy="3459671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74754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75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smtClean="0">
                <a:latin typeface="Times New Roman" pitchFamily="18" charset="0"/>
                <a:cs typeface="Times New Roman" pitchFamily="18" charset="0"/>
              </a:rPr>
              <a:t>Državno natjecanje iz geografije</a:t>
            </a:r>
            <a:endParaRPr lang="sr-Latn-CS" smtClean="0"/>
          </a:p>
        </p:txBody>
      </p:sp>
      <p:sp>
        <p:nvSpPr>
          <p:cNvPr id="74756" name="Content Placeholder 4"/>
          <p:cNvSpPr>
            <a:spLocks noGrp="1"/>
          </p:cNvSpPr>
          <p:nvPr>
            <p:ph sz="half" idx="1"/>
          </p:nvPr>
        </p:nvSpPr>
        <p:spPr>
          <a:xfrm>
            <a:off x="468313" y="1916113"/>
            <a:ext cx="2601912" cy="421005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hr-HR" smtClean="0">
                <a:latin typeface="Times New Roman" pitchFamily="18" charset="0"/>
                <a:cs typeface="Times New Roman" pitchFamily="18" charset="0"/>
              </a:rPr>
              <a:t>Elena Petek, 3.a i mentor prof. Ivan Devčić</a:t>
            </a:r>
            <a:endParaRPr lang="sr-Latn-CS" smtClean="0"/>
          </a:p>
        </p:txBody>
      </p:sp>
      <p:pic>
        <p:nvPicPr>
          <p:cNvPr id="60423" name="Picture 2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3491880" y="1772816"/>
            <a:ext cx="4764276" cy="36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75778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577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smtClean="0">
                <a:latin typeface="Times New Roman" pitchFamily="18" charset="0"/>
                <a:cs typeface="Times New Roman" pitchFamily="18" charset="0"/>
              </a:rPr>
              <a:t>Državno natjecanje iz kemije</a:t>
            </a:r>
            <a:endParaRPr lang="sr-Latn-CS" smtClean="0"/>
          </a:p>
        </p:txBody>
      </p:sp>
      <p:sp>
        <p:nvSpPr>
          <p:cNvPr id="63493" name="Content Placeholder 4"/>
          <p:cNvSpPr>
            <a:spLocks noGrp="1"/>
          </p:cNvSpPr>
          <p:nvPr>
            <p:ph sz="half" idx="1"/>
          </p:nvPr>
        </p:nvSpPr>
        <p:spPr>
          <a:xfrm>
            <a:off x="684213" y="1916113"/>
            <a:ext cx="3671887" cy="42100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Ian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Wittenberg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, 2.a sa svojom mentoricom prof. Jelenom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Gložinić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, s. Melita</a:t>
            </a:r>
          </a:p>
          <a:p>
            <a:pPr eaLnBrk="1" hangingPunct="1">
              <a:defRPr/>
            </a:pPr>
            <a:endParaRPr lang="x-none" dirty="0" smtClean="0"/>
          </a:p>
        </p:txBody>
      </p:sp>
      <p:pic>
        <p:nvPicPr>
          <p:cNvPr id="74759" name="Picture 7" descr="img_21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412875"/>
            <a:ext cx="3384550" cy="45370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76802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smtClean="0">
                <a:latin typeface="Times New Roman" pitchFamily="18" charset="0"/>
                <a:cs typeface="Times New Roman" pitchFamily="18" charset="0"/>
              </a:rPr>
              <a:t>Državno natjecanje iz fizike</a:t>
            </a:r>
            <a:endParaRPr lang="sr-Latn-CS" smtClean="0"/>
          </a:p>
        </p:txBody>
      </p:sp>
      <p:sp>
        <p:nvSpPr>
          <p:cNvPr id="76804" name="Content Placeholder 4"/>
          <p:cNvSpPr>
            <a:spLocks noGrp="1"/>
          </p:cNvSpPr>
          <p:nvPr>
            <p:ph sz="half" idx="1"/>
          </p:nvPr>
        </p:nvSpPr>
        <p:spPr>
          <a:xfrm>
            <a:off x="1116013" y="1916113"/>
            <a:ext cx="6840537" cy="4210050"/>
          </a:xfrm>
        </p:spPr>
        <p:txBody>
          <a:bodyPr/>
          <a:lstStyle/>
          <a:p>
            <a:pPr marL="0" indent="0">
              <a:lnSpc>
                <a:spcPct val="150000"/>
              </a:lnSpc>
              <a:buFontTx/>
              <a:buNone/>
            </a:pPr>
            <a:r>
              <a:rPr lang="hr-HR" smtClean="0">
                <a:latin typeface="Times New Roman" pitchFamily="18" charset="0"/>
                <a:cs typeface="Times New Roman" pitchFamily="18" charset="0"/>
              </a:rPr>
              <a:t>Na državno natjecanje iz fizike plasirao se učenik 4.b Mario Gavrić sa svojim mentorom prof. Ivicom Marinovićem</a:t>
            </a:r>
          </a:p>
          <a:p>
            <a:pPr marL="0" indent="0" eaLnBrk="1" hangingPunct="1">
              <a:buFontTx/>
              <a:buNone/>
            </a:pPr>
            <a:endParaRPr lang="sr-Latn-C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77826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Opet uspješni na ŠLS-u!</a:t>
            </a:r>
            <a:endParaRPr lang="hr-HR" smtClean="0"/>
          </a:p>
        </p:txBody>
      </p:sp>
      <p:pic>
        <p:nvPicPr>
          <p:cNvPr id="54278" name="Content Placeholder 6" descr="1333362712sls3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1475656" y="1628800"/>
            <a:ext cx="6048672" cy="4032448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78850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885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Državna smotra Lidrano 2012.</a:t>
            </a:r>
          </a:p>
        </p:txBody>
      </p:sp>
      <p:pic>
        <p:nvPicPr>
          <p:cNvPr id="56326" name="Content Placeholder 6" descr="1335511995lidrano2012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3538940" y="2060848"/>
            <a:ext cx="5238982" cy="3168352"/>
          </a:xfrm>
          <a:effectLst>
            <a:softEdge rad="112500"/>
          </a:effectLst>
        </p:spPr>
      </p:pic>
      <p:sp>
        <p:nvSpPr>
          <p:cNvPr id="78853" name="Content Placeholder 4"/>
          <p:cNvSpPr>
            <a:spLocks noGrp="1"/>
          </p:cNvSpPr>
          <p:nvPr>
            <p:ph sz="half" idx="1"/>
          </p:nvPr>
        </p:nvSpPr>
        <p:spPr>
          <a:xfrm>
            <a:off x="250825" y="1844675"/>
            <a:ext cx="3455988" cy="421005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hr-HR" smtClean="0"/>
              <a:t>Karlo Došen</a:t>
            </a:r>
          </a:p>
          <a:p>
            <a:pPr marL="0" indent="0">
              <a:buFontTx/>
              <a:buNone/>
            </a:pPr>
            <a:r>
              <a:rPr lang="hr-HR" smtClean="0"/>
              <a:t>Luka Leopoldović </a:t>
            </a:r>
          </a:p>
          <a:p>
            <a:pPr marL="0" indent="0">
              <a:buFontTx/>
              <a:buNone/>
            </a:pPr>
            <a:r>
              <a:rPr lang="hr-HR" smtClean="0"/>
              <a:t>Filip Štivičić</a:t>
            </a:r>
          </a:p>
          <a:p>
            <a:pPr marL="0" indent="0">
              <a:buFontTx/>
              <a:buNone/>
            </a:pPr>
            <a:r>
              <a:rPr lang="hr-HR" smtClean="0"/>
              <a:t>Ela Štefanac</a:t>
            </a:r>
          </a:p>
          <a:p>
            <a:pPr marL="0" indent="0">
              <a:buFontTx/>
              <a:buNone/>
            </a:pPr>
            <a:r>
              <a:rPr lang="hr-HR" smtClean="0"/>
              <a:t>	Mentori: </a:t>
            </a:r>
          </a:p>
          <a:p>
            <a:pPr marL="0" indent="0">
              <a:buFontTx/>
              <a:buNone/>
            </a:pPr>
            <a:r>
              <a:rPr lang="hr-HR" smtClean="0"/>
              <a:t>prof. Slavica Toman i prof. Aleksandra Pavlović</a:t>
            </a:r>
            <a:endParaRPr lang="sr-Latn-C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79874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9875" name="Content Placeholder 4"/>
          <p:cNvSpPr>
            <a:spLocks noGrp="1"/>
          </p:cNvSpPr>
          <p:nvPr>
            <p:ph sz="half" idx="4294967295"/>
          </p:nvPr>
        </p:nvSpPr>
        <p:spPr>
          <a:xfrm>
            <a:off x="323850" y="620713"/>
            <a:ext cx="8642350" cy="1008062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FontTx/>
              <a:buNone/>
            </a:pPr>
            <a:r>
              <a:rPr lang="hr-HR" sz="2800" b="1" smtClean="0"/>
              <a:t>Luka Švajda</a:t>
            </a:r>
            <a:r>
              <a:rPr lang="hr-HR" sz="2800" smtClean="0"/>
              <a:t> - nagrada za najperspektivnijeg mladog plesača </a:t>
            </a:r>
            <a:endParaRPr lang="sr-Latn-CS" sz="2800" smtClean="0"/>
          </a:p>
        </p:txBody>
      </p:sp>
      <p:pic>
        <p:nvPicPr>
          <p:cNvPr id="89095" name="Picture 7" descr="luka svaj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2133600"/>
            <a:ext cx="2540000" cy="3822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80898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Državno debatno natjecanje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83419" y="1549717"/>
            <a:ext cx="7779713" cy="4189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81922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Festival matematike i Klokan</a:t>
            </a:r>
            <a:endParaRPr lang="sr-Latn-CS" smtClean="0"/>
          </a:p>
        </p:txBody>
      </p:sp>
      <p:pic>
        <p:nvPicPr>
          <p:cNvPr id="7987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75" y="1700213"/>
            <a:ext cx="5472113" cy="4111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Naslov 1"/>
          <p:cNvSpPr>
            <a:spLocks noGrp="1"/>
          </p:cNvSpPr>
          <p:nvPr>
            <p:ph type="title"/>
          </p:nvPr>
        </p:nvSpPr>
        <p:spPr>
          <a:xfrm>
            <a:off x="323850" y="1052513"/>
            <a:ext cx="8516938" cy="38163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r-HR" sz="5400" smtClean="0"/>
              <a:t>Priznanja </a:t>
            </a:r>
            <a:br>
              <a:rPr lang="hr-HR" sz="5400" smtClean="0"/>
            </a:br>
            <a:r>
              <a:rPr lang="hr-HR" sz="5400" smtClean="0"/>
              <a:t>i </a:t>
            </a:r>
            <a:br>
              <a:rPr lang="hr-HR" sz="5400" smtClean="0"/>
            </a:br>
            <a:r>
              <a:rPr lang="hr-HR" sz="5400" smtClean="0"/>
              <a:t>uspjesi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83970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Gimnazijski logo na međunarodnoj izložbi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sp>
        <p:nvSpPr>
          <p:cNvPr id="83972" name="Content Placeholder 4"/>
          <p:cNvSpPr>
            <a:spLocks noGrp="1"/>
          </p:cNvSpPr>
          <p:nvPr>
            <p:ph sz="half" idx="1"/>
          </p:nvPr>
        </p:nvSpPr>
        <p:spPr>
          <a:xfrm>
            <a:off x="179388" y="1600200"/>
            <a:ext cx="4464050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hr-HR" sz="2600" smtClean="0"/>
              <a:t>Logotip požeške Gimnazije uvršten je na međunarodnom dizajnerskom natječaju Hiibrand 2010. među tristotinjak najboljih pristiglih vizualnih rješenja te je izložen na Zhejiang Gongshang sveučilištu za umjetnost i dizajn u kineskom gradu Hangzhou.</a:t>
            </a:r>
          </a:p>
        </p:txBody>
      </p:sp>
      <p:pic>
        <p:nvPicPr>
          <p:cNvPr id="67590" name="Content Placeholder 6" descr="1320409166poster_logotip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4370388" y="2163763"/>
            <a:ext cx="4594225" cy="3398837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84994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99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/>
            </a:r>
            <a:br>
              <a:rPr lang="hr-HR" b="1" smtClean="0"/>
            </a:br>
            <a:r>
              <a:rPr lang="hr-HR" b="1" smtClean="0"/>
              <a:t>Dan sjećanja - gimnazijalci u Vukovaru</a:t>
            </a:r>
            <a:r>
              <a:rPr lang="hr-HR" smtClean="0"/>
              <a:t/>
            </a:r>
            <a:br>
              <a:rPr lang="hr-HR" smtClean="0"/>
            </a:br>
            <a:endParaRPr lang="hr-HR" smtClean="0"/>
          </a:p>
        </p:txBody>
      </p:sp>
      <p:sp>
        <p:nvSpPr>
          <p:cNvPr id="84996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330700" cy="4525963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hr-HR" sz="2600" smtClean="0"/>
              <a:t>2. d razred pobijedio je u natjecanju u poznavanju povijesti nastanka neovisne hrvatske države i Domovinskog rata “Znajući prošlost - u sigurnu budućnost” i kao nagradu dobili su priliku otputovati u Vukovar na 20. obljetnicu pada toga grada. </a:t>
            </a:r>
          </a:p>
          <a:p>
            <a:pPr marL="0" indent="0" eaLnBrk="1" hangingPunct="1"/>
            <a:endParaRPr lang="hr-HR" smtClean="0"/>
          </a:p>
        </p:txBody>
      </p:sp>
      <p:pic>
        <p:nvPicPr>
          <p:cNvPr id="68614" name="Content Placeholder 6" descr="1322827858vukovar_201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5004048" y="1700808"/>
            <a:ext cx="3239981" cy="4320480"/>
          </a:xfrm>
          <a:prstGeom prst="roundRect">
            <a:avLst>
              <a:gd name="adj" fmla="val 16667"/>
            </a:avLst>
          </a:prstGeom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86018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19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Ponovno priznanje s FER-a</a:t>
            </a:r>
            <a:endParaRPr lang="hr-HR" smtClean="0"/>
          </a:p>
        </p:txBody>
      </p:sp>
      <p:sp>
        <p:nvSpPr>
          <p:cNvPr id="69637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hr-HR" sz="2400" dirty="0" smtClean="0"/>
              <a:t>Fakultetsko vijeće Fakulteta elektrotehnike i računarstva Sveučilišta u Zagrebu donijelo je Odluku o modelu nagrađivanja srednjih škola prema kojem i naša Škola ima pravo na jednu nagradu za najbolje rangirane kandidate iz naše Škole na razredbenom postupku upisa na FER u akademskoj godini 2012./2013. </a:t>
            </a:r>
          </a:p>
          <a:p>
            <a:pPr eaLnBrk="1" hangingPunct="1">
              <a:defRPr/>
            </a:pPr>
            <a:endParaRPr lang="hr-HR" dirty="0" smtClean="0"/>
          </a:p>
        </p:txBody>
      </p:sp>
      <p:pic>
        <p:nvPicPr>
          <p:cNvPr id="69638" name="Content Placeholder 6" descr="1322825130fer_priznanje_201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4427984" y="2348880"/>
            <a:ext cx="4594225" cy="3062288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87042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43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hr-HR" b="1" smtClean="0"/>
              <a:t>Ni da ni ne</a:t>
            </a:r>
          </a:p>
        </p:txBody>
      </p:sp>
      <p:sp>
        <p:nvSpPr>
          <p:cNvPr id="72709" name="Content Placeholder 4"/>
          <p:cNvSpPr>
            <a:spLocks noGrp="1"/>
          </p:cNvSpPr>
          <p:nvPr>
            <p:ph sz="half" idx="1"/>
          </p:nvPr>
        </p:nvSpPr>
        <p:spPr>
          <a:xfrm>
            <a:off x="179388" y="1196975"/>
            <a:ext cx="4537075" cy="4929188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hr-HR" sz="2400" dirty="0" smtClean="0"/>
              <a:t>Naši i učenici Klasične katoličke gimnazije iz Požege bili su  21. travnja na snimanju emisije "Ni da ni ne" na Hrvatskoj televiziji. Naši su učenici raspravljali i debatirali na tezu "Plaće saborskih zastupnika ne bi trebale biti veće od dvije prosječne plaće", a učenici s KKG-a razgovarali su pravima životinja i raspravljali na tezu "Treba zabraniti proizvodnju i prodaju prirodnog krzna".</a:t>
            </a:r>
          </a:p>
          <a:p>
            <a:pPr eaLnBrk="1" hangingPunct="1">
              <a:defRPr/>
            </a:pPr>
            <a:endParaRPr lang="hr-HR" dirty="0" smtClean="0"/>
          </a:p>
        </p:txBody>
      </p:sp>
      <p:pic>
        <p:nvPicPr>
          <p:cNvPr id="72710" name="Content Placeholder 6" descr="1335171178ni_da_ni_ne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4716016" y="2060848"/>
            <a:ext cx="4210801" cy="3163193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88066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E - dnevnik</a:t>
            </a:r>
          </a:p>
        </p:txBody>
      </p:sp>
      <p:sp>
        <p:nvSpPr>
          <p:cNvPr id="73733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hr-HR" dirty="0" smtClean="0"/>
              <a:t>U sklopu projekta informatizacije obrazovnog sustava u našu školu je uvedena mogućnost unošenja ocjena i praćenja učenika putem e - dnevnika</a:t>
            </a:r>
          </a:p>
          <a:p>
            <a:pPr eaLnBrk="1" hangingPunct="1">
              <a:defRPr/>
            </a:pPr>
            <a:endParaRPr lang="hr-HR" dirty="0" smtClean="0"/>
          </a:p>
        </p:txBody>
      </p:sp>
      <p:pic>
        <p:nvPicPr>
          <p:cNvPr id="73734" name="Content Placeholder 6" descr="e dnevnik-290811-0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4283968" y="1988840"/>
            <a:ext cx="4616450" cy="2740025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89090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1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b="1" smtClean="0"/>
              <a:t>Bežični internet u Gimnaziji</a:t>
            </a:r>
          </a:p>
        </p:txBody>
      </p:sp>
      <p:sp>
        <p:nvSpPr>
          <p:cNvPr id="89092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700213"/>
            <a:ext cx="3827463" cy="44259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hr-HR" smtClean="0"/>
              <a:t>U sklopu projekta e-dnevnik, u našu školu je uvedena mogućnost bežičnog spajanja na internet za učenike, profesore, ostale djelatnike i goste.</a:t>
            </a:r>
          </a:p>
        </p:txBody>
      </p:sp>
      <p:pic>
        <p:nvPicPr>
          <p:cNvPr id="74758" name="Content Placeholder 6" descr="1335353155stajewireless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/>
          </a:blip>
          <a:srcRect/>
          <a:stretch>
            <a:fillRect/>
          </a:stretch>
        </p:blipFill>
        <p:spPr>
          <a:xfrm>
            <a:off x="4572000" y="1556792"/>
            <a:ext cx="4195625" cy="4176777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Text Box 6"/>
          <p:cNvSpPr txBox="1">
            <a:spLocks noChangeArrowheads="1"/>
          </p:cNvSpPr>
          <p:nvPr/>
        </p:nvSpPr>
        <p:spPr bwMode="auto">
          <a:xfrm>
            <a:off x="0" y="6202363"/>
            <a:ext cx="9144000" cy="539750"/>
          </a:xfrm>
          <a:prstGeom prst="rect">
            <a:avLst/>
          </a:prstGeom>
          <a:solidFill>
            <a:srgbClr val="EAE3D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50000"/>
              </a:spcBef>
            </a:pPr>
            <a:r>
              <a:rPr lang="hr-HR" sz="1000">
                <a:solidFill>
                  <a:srgbClr val="180800"/>
                </a:solidFill>
                <a:latin typeface="Georgia" pitchFamily="18" charset="0"/>
              </a:rPr>
              <a:t>	                 Ljetopis</a:t>
            </a:r>
          </a:p>
        </p:txBody>
      </p:sp>
      <p:pic>
        <p:nvPicPr>
          <p:cNvPr id="90114" name="Picture 7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6308725"/>
            <a:ext cx="1008062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5" name="Content Placeholder 4"/>
          <p:cNvSpPr>
            <a:spLocks noGrp="1"/>
          </p:cNvSpPr>
          <p:nvPr>
            <p:ph sz="half" idx="4294967295"/>
          </p:nvPr>
        </p:nvSpPr>
        <p:spPr>
          <a:xfrm>
            <a:off x="457200" y="404813"/>
            <a:ext cx="8147050" cy="4248150"/>
          </a:xfrm>
        </p:spPr>
        <p:txBody>
          <a:bodyPr/>
          <a:lstStyle/>
          <a:p>
            <a:pPr marL="0" indent="0" algn="ctr" eaLnBrk="1" hangingPunct="1">
              <a:lnSpc>
                <a:spcPct val="150000"/>
              </a:lnSpc>
              <a:buFontTx/>
              <a:buNone/>
            </a:pPr>
            <a:r>
              <a:rPr lang="hr-HR" sz="4400" smtClean="0"/>
              <a:t>Mi u Gimnaziji smo optimisti, beznađe odbacujemo!</a:t>
            </a:r>
          </a:p>
          <a:p>
            <a:pPr marL="0" indent="0" algn="ctr" eaLnBrk="1" hangingPunct="1">
              <a:lnSpc>
                <a:spcPct val="150000"/>
              </a:lnSpc>
              <a:buFontTx/>
              <a:buNone/>
            </a:pPr>
            <a:endParaRPr lang="hr-HR" smtClean="0"/>
          </a:p>
          <a:p>
            <a:pPr marL="0" indent="0" algn="ctr" eaLnBrk="1" hangingPunct="1">
              <a:lnSpc>
                <a:spcPct val="150000"/>
              </a:lnSpc>
              <a:buFontTx/>
              <a:buNone/>
            </a:pPr>
            <a:r>
              <a:rPr lang="hr-HR" smtClean="0"/>
              <a:t>Non progredi est regredi!</a:t>
            </a:r>
          </a:p>
          <a:p>
            <a:pPr marL="0" indent="0" algn="r" eaLnBrk="1" hangingPunct="1">
              <a:lnSpc>
                <a:spcPct val="150000"/>
              </a:lnSpc>
              <a:buFontTx/>
              <a:buNone/>
            </a:pPr>
            <a:endParaRPr lang="hr-HR" smtClean="0"/>
          </a:p>
        </p:txBody>
      </p:sp>
      <p:sp>
        <p:nvSpPr>
          <p:cNvPr id="2" name="TekstniOkvir 1"/>
          <p:cNvSpPr txBox="1">
            <a:spLocks noChangeArrowheads="1"/>
          </p:cNvSpPr>
          <p:nvPr/>
        </p:nvSpPr>
        <p:spPr bwMode="auto">
          <a:xfrm>
            <a:off x="4549775" y="5300663"/>
            <a:ext cx="41751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hr-HR" sz="3200"/>
              <a:t>Hvala na pozornosti!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961</Words>
  <Application>Microsoft Office PowerPoint</Application>
  <PresentationFormat>On-screen Show (4:3)</PresentationFormat>
  <Paragraphs>199</Paragraphs>
  <Slides>76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Predložak dizajna</vt:lpstr>
      </vt:variant>
      <vt:variant>
        <vt:i4>1</vt:i4>
      </vt:variant>
      <vt:variant>
        <vt:lpstr>Naslovi slajdova</vt:lpstr>
      </vt:variant>
      <vt:variant>
        <vt:i4>76</vt:i4>
      </vt:variant>
    </vt:vector>
  </HeadingPairs>
  <TitlesOfParts>
    <vt:vector size="81" baseType="lpstr">
      <vt:lpstr>Arial</vt:lpstr>
      <vt:lpstr>Calibri</vt:lpstr>
      <vt:lpstr>Georgia</vt:lpstr>
      <vt:lpstr>Times New Roman</vt:lpstr>
      <vt:lpstr>Default Design</vt:lpstr>
      <vt:lpstr>Slajd 1</vt:lpstr>
      <vt:lpstr>Slajd 2</vt:lpstr>
      <vt:lpstr>Samo dio onoga kako i što rade naši učenici izvan nastave</vt:lpstr>
      <vt:lpstr> Astronomska grupa započela s radom </vt:lpstr>
      <vt:lpstr>Pridružite se školskom zboru</vt:lpstr>
      <vt:lpstr> Debatni klub prima nove članove </vt:lpstr>
      <vt:lpstr>Prvi sastanak literarne grupe</vt:lpstr>
      <vt:lpstr>Osim ovih aktivnosti naši su učenici uključeni i u:</vt:lpstr>
      <vt:lpstr>Slajd 9</vt:lpstr>
      <vt:lpstr>Slajd 10</vt:lpstr>
      <vt:lpstr>Naši su učenici u  protekloj godini  obilježili:</vt:lpstr>
      <vt:lpstr>Slajd 12</vt:lpstr>
      <vt:lpstr>Dani kruha 2011.</vt:lpstr>
      <vt:lpstr>Svjetski dan filozofije</vt:lpstr>
      <vt:lpstr> Dan sjećanja na žrtve Vukovara </vt:lpstr>
      <vt:lpstr>Sveta Lucija u našoj školi</vt:lpstr>
      <vt:lpstr> Teroristi i seljačine najbolji na maskenbalu </vt:lpstr>
      <vt:lpstr>…i niz drugih značajnih datuma:</vt:lpstr>
      <vt:lpstr> Naši učenici predvodili Križni put na Kalvariji </vt:lpstr>
      <vt:lpstr>Slajd 20</vt:lpstr>
      <vt:lpstr>Održano je niz vrijednih radionica i projekata za naše učenike i s našim učenicima</vt:lpstr>
      <vt:lpstr> Vrlo uspješna matematička radionica </vt:lpstr>
      <vt:lpstr> Sajam informacija iz prve ruke 12. susret studenata i maturanata </vt:lpstr>
      <vt:lpstr>Andrea Katarić: dodatna nastava iz matematike</vt:lpstr>
      <vt:lpstr> Mladi nadareni matematičari u Gimnaziji Mladi matematičari „Marin Getaldić” </vt:lpstr>
      <vt:lpstr>Kreativno &amp; korisno druženje Antonio Karača i Nataša Njegovanović</vt:lpstr>
      <vt:lpstr>Debatna radonica u Velikoj</vt:lpstr>
      <vt:lpstr> Projekt suradničke nastave se nastavlja N. Gradiška-Požega-Bjelovar </vt:lpstr>
      <vt:lpstr>We are the solution!</vt:lpstr>
      <vt:lpstr>Matematika može biti zabavna Zimska škola matematike</vt:lpstr>
      <vt:lpstr>Zimska škola fizike</vt:lpstr>
      <vt:lpstr>Našim učenicima su održana predavanja:</vt:lpstr>
      <vt:lpstr>Imaš ideju? Poduzmi nešto! mr. sc. Kristina Đurkić </vt:lpstr>
      <vt:lpstr>Face life with Facebook mr. sc. Kristina Đurkić</vt:lpstr>
      <vt:lpstr> Od gimnazijskih klupa do Facebooka Mario Živić </vt:lpstr>
      <vt:lpstr>Predavanje o Europskoj Uniji Sandra Tvrtković (MVPEI)</vt:lpstr>
      <vt:lpstr>Predavanje o Europskoj uniji Stefan Bunjevac</vt:lpstr>
      <vt:lpstr> Filip Panđić: Priča o jednom uspjehu </vt:lpstr>
      <vt:lpstr> Iskoristite svaki dan, sudjelujte i pokrenite se Goran Đurđević </vt:lpstr>
      <vt:lpstr> FER-ovci o funkcijskom programiranju Zvonimir Mandić i Tomislav Maričević </vt:lpstr>
      <vt:lpstr> U Operacijskoj diviziji NATO saveza Ivan Kljaić </vt:lpstr>
      <vt:lpstr> O Fakultetu strojarstva i brodogradnje Matko Pečur </vt:lpstr>
      <vt:lpstr> Hrvatski nacionalni identitet u EU akademik Mislav Ježić </vt:lpstr>
      <vt:lpstr> Poljska u EU - osam godina iskustva Wieslaw Tarke, poljski veleposlanik u RH </vt:lpstr>
      <vt:lpstr>Humanitarne akcije</vt:lpstr>
      <vt:lpstr> Treća životna dob je sreća onoga tko je doživi! Vjeroučitelj Ivo Grbeš i gimnazijalci obišli stare i nemoćne u Velikoj </vt:lpstr>
      <vt:lpstr> Škole za Afriku ili Palačinke čine čuda Prof. Dubravka Čokrlić i Vijeće učenika </vt:lpstr>
      <vt:lpstr>7.375 - broj satkan od ljubavi Unicefova humanitarna akcija</vt:lpstr>
      <vt:lpstr>Gimnazijalci pomažu Prof. Žaklina Bender i gimnazijalci za Božić obilaze siromašne</vt:lpstr>
      <vt:lpstr>Natjecanja i susreti</vt:lpstr>
      <vt:lpstr>Slajd 51</vt:lpstr>
      <vt:lpstr> Odbojkašice 3. u državi </vt:lpstr>
      <vt:lpstr> Badminton: učenice 4. u državi, učenici 1. u županiji </vt:lpstr>
      <vt:lpstr>Stolnotenisači 1.u županiji</vt:lpstr>
      <vt:lpstr>Nogometaši 1.u županiji</vt:lpstr>
      <vt:lpstr>Gimnazijalci u krosu 2. u županiji</vt:lpstr>
      <vt:lpstr>Županijsko natjecanje iz matematike</vt:lpstr>
      <vt:lpstr> Državno natjecanje iz matematike </vt:lpstr>
      <vt:lpstr>Državno natjecanje iz informatike</vt:lpstr>
      <vt:lpstr> Državno natjecanje iz vjeronauka </vt:lpstr>
      <vt:lpstr>Državno natjecanje iz geografije</vt:lpstr>
      <vt:lpstr>Državno natjecanje iz kemije</vt:lpstr>
      <vt:lpstr>Državno natjecanje iz fizike</vt:lpstr>
      <vt:lpstr>Opet uspješni na ŠLS-u!</vt:lpstr>
      <vt:lpstr>Državna smotra Lidrano 2012.</vt:lpstr>
      <vt:lpstr>Slajd 66</vt:lpstr>
      <vt:lpstr>Državno debatno natjecanje</vt:lpstr>
      <vt:lpstr>Festival matematike i Klokan</vt:lpstr>
      <vt:lpstr>Priznanja  i  uspjesi</vt:lpstr>
      <vt:lpstr> Gimnazijski logo na međunarodnoj izložbi </vt:lpstr>
      <vt:lpstr> Dan sjećanja - gimnazijalci u Vukovaru </vt:lpstr>
      <vt:lpstr>Ponovno priznanje s FER-a</vt:lpstr>
      <vt:lpstr>Ni da ni ne</vt:lpstr>
      <vt:lpstr>E - dnevnik</vt:lpstr>
      <vt:lpstr>Bežični internet u Gimnaziji</vt:lpstr>
      <vt:lpstr>Slajd 76</vt:lpstr>
    </vt:vector>
  </TitlesOfParts>
  <Company>točka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dena</dc:creator>
  <cp:lastModifiedBy>Nastavnik</cp:lastModifiedBy>
  <cp:revision>66</cp:revision>
  <dcterms:created xsi:type="dcterms:W3CDTF">2010-04-15T08:34:18Z</dcterms:created>
  <dcterms:modified xsi:type="dcterms:W3CDTF">2012-05-15T09:49:36Z</dcterms:modified>
</cp:coreProperties>
</file>