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75" r:id="rId9"/>
    <p:sldId id="265" r:id="rId10"/>
    <p:sldId id="273" r:id="rId11"/>
    <p:sldId id="272" r:id="rId12"/>
    <p:sldId id="264" r:id="rId13"/>
    <p:sldId id="276" r:id="rId14"/>
    <p:sldId id="270" r:id="rId15"/>
    <p:sldId id="271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17411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5953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5540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61843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17406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05343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6232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525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09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2957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67511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0184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9B51C-64DD-4571-ABF4-551C06E8FAEE}" type="datetimeFigureOut">
              <a:rPr lang="hr-HR" smtClean="0"/>
              <a:t>25.11.2016.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B93FC-BDA8-4AA0-AE76-0B809D3280D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6646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12" Type="http://schemas.openxmlformats.org/officeDocument/2006/relationships/image" Target="../media/image33.jpeg"/><Relationship Id="rId17" Type="http://schemas.openxmlformats.org/officeDocument/2006/relationships/image" Target="../media/image38.jpeg"/><Relationship Id="rId2" Type="http://schemas.openxmlformats.org/officeDocument/2006/relationships/image" Target="../media/image23.png"/><Relationship Id="rId16" Type="http://schemas.openxmlformats.org/officeDocument/2006/relationships/image" Target="../media/image37.gif"/><Relationship Id="rId20" Type="http://schemas.openxmlformats.org/officeDocument/2006/relationships/image" Target="../media/image4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gif"/><Relationship Id="rId15" Type="http://schemas.openxmlformats.org/officeDocument/2006/relationships/image" Target="../media/image36.png"/><Relationship Id="rId10" Type="http://schemas.openxmlformats.org/officeDocument/2006/relationships/image" Target="../media/image31.jpeg"/><Relationship Id="rId19" Type="http://schemas.openxmlformats.org/officeDocument/2006/relationships/image" Target="../media/image40.jpeg"/><Relationship Id="rId4" Type="http://schemas.openxmlformats.org/officeDocument/2006/relationships/image" Target="../media/image25.pn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admissions@croatia.rit.edu" TargetMode="Externa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20894" cy="6892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60648"/>
            <a:ext cx="1035858" cy="1061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4514254"/>
            <a:ext cx="9820894" cy="1948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70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116632"/>
            <a:ext cx="4953000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About us...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619672" y="980728"/>
            <a:ext cx="7560841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First private 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educational institution in Croatia</a:t>
            </a:r>
            <a:r>
              <a:rPr lang="hr-HR" sz="20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(1997)</a:t>
            </a:r>
            <a:r>
              <a:rPr lang="hr-HR" sz="2000" b="1" dirty="0">
                <a:solidFill>
                  <a:schemeClr val="tx1"/>
                </a:solidFill>
                <a:latin typeface="+mj-lt"/>
              </a:rPr>
              <a:t> offering dually accredited degrees: </a:t>
            </a:r>
          </a:p>
          <a:p>
            <a:pPr marL="685800" lvl="1"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b="1" dirty="0">
                <a:solidFill>
                  <a:schemeClr val="tx1"/>
                </a:solidFill>
                <a:latin typeface="+mj-lt"/>
              </a:rPr>
              <a:t> A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n American degree from RIT</a:t>
            </a:r>
            <a:r>
              <a:rPr lang="hr-HR" b="1" dirty="0">
                <a:solidFill>
                  <a:schemeClr val="tx1"/>
                </a:solidFill>
                <a:latin typeface="+mj-lt"/>
              </a:rPr>
              <a:t> (Bachelor of Science degree)</a:t>
            </a:r>
          </a:p>
          <a:p>
            <a:pPr marL="685800" lvl="1"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b="1" dirty="0">
                <a:solidFill>
                  <a:schemeClr val="tx1"/>
                </a:solidFill>
                <a:latin typeface="+mj-lt"/>
              </a:rPr>
              <a:t>Croatian degree from </a:t>
            </a:r>
            <a:r>
              <a:rPr lang="hr-HR" b="1" dirty="0">
                <a:solidFill>
                  <a:schemeClr val="tx1"/>
                </a:solidFill>
                <a:latin typeface="+mj-lt"/>
              </a:rPr>
              <a:t>RIT Croatia (Bologna Accord approval) 240 ECTS</a:t>
            </a:r>
          </a:p>
          <a:p>
            <a:pPr marL="400050" lvl="1" indent="0">
              <a:spcAft>
                <a:spcPct val="20000"/>
              </a:spcAft>
              <a:buNone/>
              <a:defRPr/>
            </a:pPr>
            <a:endParaRPr lang="hr-HR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A division of Rochester Institute 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of 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Technology</a:t>
            </a:r>
            <a:r>
              <a:rPr lang="hr-HR" sz="2000" b="1" dirty="0">
                <a:solidFill>
                  <a:schemeClr val="tx1"/>
                </a:solidFill>
                <a:latin typeface="+mj-lt"/>
              </a:rPr>
              <a:t>, Rochester, NY, USA</a:t>
            </a:r>
          </a:p>
          <a:p>
            <a:pPr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en-US" sz="2000" b="1" dirty="0">
                <a:solidFill>
                  <a:schemeClr val="tx1"/>
                </a:solidFill>
                <a:latin typeface="+mj-lt"/>
              </a:rPr>
              <a:t>All classes in English</a:t>
            </a:r>
            <a:endParaRPr lang="hr-HR" sz="20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584" y="4460820"/>
            <a:ext cx="321345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486616"/>
            <a:ext cx="3491880" cy="2255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29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103955"/>
            <a:ext cx="7416824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RIT </a:t>
            </a: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- rankings and </a:t>
            </a:r>
            <a:r>
              <a:rPr lang="hr-HR" sz="3600" kern="0" dirty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recognitions</a:t>
            </a:r>
            <a:endParaRPr lang="hr-HR" sz="3600" kern="0" dirty="0" smtClean="0">
              <a:solidFill>
                <a:srgbClr val="EB630F"/>
              </a:solidFill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2050" name="Picture 2" descr="C:\Users\lab\Desktop\LinkedIn_Logo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187" y="769425"/>
            <a:ext cx="1724672" cy="468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lab\Desktop\business-insider-13455736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197719"/>
            <a:ext cx="1151341" cy="161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lab\Desktop\h-BLOOMBERG-BUSINESSWEEK-COVER-348x5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73256"/>
            <a:ext cx="1261255" cy="1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lab\Desktop\a-f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134" y="2175018"/>
            <a:ext cx="1377143" cy="181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lab\Desktop\Best379Cover_lg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463" y="2790499"/>
            <a:ext cx="1377317" cy="182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lab\Desktop\college-guidebook-201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035" y="3356992"/>
            <a:ext cx="125549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lab\Desktop\CDI2014_15_slideAd_town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220" y="4291747"/>
            <a:ext cx="1177653" cy="176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1627916" y="3691634"/>
            <a:ext cx="4767406" cy="170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defRPr/>
            </a:pPr>
            <a:r>
              <a:rPr lang="hr-HR" sz="1800" b="1" dirty="0" smtClean="0">
                <a:solidFill>
                  <a:schemeClr val="tx1"/>
                </a:solidFill>
                <a:latin typeface="+mj-lt"/>
              </a:rPr>
              <a:t>Program accredited by:</a:t>
            </a:r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1200" b="1" dirty="0" smtClean="0">
                <a:solidFill>
                  <a:schemeClr val="tx1"/>
                </a:solidFill>
                <a:latin typeface="+mj-lt"/>
              </a:rPr>
              <a:t>Middle States Commision on Higher Education</a:t>
            </a:r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1200" b="1" dirty="0" smtClean="0">
                <a:solidFill>
                  <a:schemeClr val="tx1"/>
                </a:solidFill>
                <a:latin typeface="+mj-lt"/>
              </a:rPr>
              <a:t>Middle States Association of Colleges and Schools</a:t>
            </a:r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1200" b="1" dirty="0" smtClean="0">
                <a:solidFill>
                  <a:schemeClr val="tx1"/>
                </a:solidFill>
                <a:latin typeface="+mj-lt"/>
              </a:rPr>
              <a:t>Ministry of Science, Education and Sport, Croatia</a:t>
            </a:r>
            <a:endParaRPr lang="hr-HR" sz="12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814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60748"/>
            <a:ext cx="4478966" cy="5364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116632"/>
            <a:ext cx="7488832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RIT Croatia – undergraduate programs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331640" y="2204864"/>
            <a:ext cx="3384375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2000" dirty="0">
                <a:solidFill>
                  <a:schemeClr val="tx1"/>
                </a:solidFill>
                <a:latin typeface="+mj-lt"/>
              </a:rPr>
              <a:t>International </a:t>
            </a:r>
            <a:r>
              <a:rPr lang="hr-HR" sz="2000" dirty="0" smtClean="0">
                <a:solidFill>
                  <a:schemeClr val="tx1"/>
                </a:solidFill>
                <a:latin typeface="+mj-lt"/>
              </a:rPr>
              <a:t>Business</a:t>
            </a:r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2000" dirty="0" smtClean="0">
                <a:solidFill>
                  <a:schemeClr val="tx1"/>
                </a:solidFill>
                <a:latin typeface="+mj-lt"/>
              </a:rPr>
              <a:t>International Hospitality and Service Management</a:t>
            </a:r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2000" dirty="0" smtClean="0">
                <a:solidFill>
                  <a:schemeClr val="tx1"/>
                </a:solidFill>
                <a:latin typeface="+mj-lt"/>
              </a:rPr>
              <a:t>Information Technology   </a:t>
            </a:r>
            <a:endParaRPr lang="hr-HR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Oval 1"/>
          <p:cNvSpPr/>
          <p:nvPr/>
        </p:nvSpPr>
        <p:spPr>
          <a:xfrm>
            <a:off x="6839744" y="4509120"/>
            <a:ext cx="2304256" cy="21602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 smtClean="0"/>
              <a:t>+ You can </a:t>
            </a:r>
            <a:r>
              <a:rPr lang="en-US" dirty="0" err="1" smtClean="0"/>
              <a:t>tak</a:t>
            </a:r>
            <a:r>
              <a:rPr lang="hr-HR" dirty="0" smtClean="0"/>
              <a:t>e</a:t>
            </a:r>
            <a:r>
              <a:rPr lang="en-US" dirty="0" smtClean="0"/>
              <a:t> </a:t>
            </a:r>
            <a:r>
              <a:rPr lang="en-US" i="1" dirty="0"/>
              <a:t>Digital Business </a:t>
            </a:r>
            <a:r>
              <a:rPr lang="en-US" dirty="0"/>
              <a:t>minor within all three </a:t>
            </a:r>
            <a:r>
              <a:rPr lang="en-US" dirty="0" smtClean="0"/>
              <a:t>programs</a:t>
            </a:r>
            <a:r>
              <a:rPr lang="hr-HR" dirty="0" smtClean="0"/>
              <a:t>!</a:t>
            </a:r>
            <a:endParaRPr lang="hr-HR" dirty="0"/>
          </a:p>
        </p:txBody>
      </p:sp>
      <p:sp>
        <p:nvSpPr>
          <p:cNvPr id="3" name="Down Arrow 2"/>
          <p:cNvSpPr/>
          <p:nvPr/>
        </p:nvSpPr>
        <p:spPr>
          <a:xfrm>
            <a:off x="2987824" y="4653136"/>
            <a:ext cx="144016" cy="648072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331641" y="5229200"/>
            <a:ext cx="3384375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defRPr/>
            </a:pPr>
            <a:r>
              <a:rPr lang="hr-HR" i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All programs are fully alligned with the programs at RIT in Rochester!</a:t>
            </a:r>
            <a:endParaRPr lang="hr-HR" i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0381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116632"/>
            <a:ext cx="7488832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RIT Croatia – undergraduate programs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331640" y="2348880"/>
            <a:ext cx="3168352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20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International </a:t>
            </a:r>
            <a:r>
              <a:rPr lang="hr-HR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Business – Zagreb</a:t>
            </a:r>
          </a:p>
          <a:p>
            <a:pPr lvl="2" eaLnBrk="1" hangingPunct="1">
              <a:buClr>
                <a:srgbClr val="EB630F"/>
              </a:buClr>
              <a:buFont typeface="Wingdings" pitchFamily="2" charset="2"/>
              <a:buChar char="§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Marketing minor</a:t>
            </a:r>
          </a:p>
          <a:p>
            <a:pPr lvl="2" eaLnBrk="1" hangingPunct="1">
              <a:buClr>
                <a:srgbClr val="EB630F"/>
              </a:buClr>
              <a:buFont typeface="Wingdings" pitchFamily="2" charset="2"/>
              <a:buChar char="§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Management minor</a:t>
            </a:r>
          </a:p>
          <a:p>
            <a:pPr lvl="2" eaLnBrk="1" hangingPunct="1">
              <a:buClr>
                <a:srgbClr val="EB630F"/>
              </a:buClr>
              <a:buFont typeface="Wingdings" pitchFamily="2" charset="2"/>
              <a:buChar char="§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Finance minor</a:t>
            </a:r>
            <a:endParaRPr lang="hr-HR" dirty="0">
              <a:solidFill>
                <a:schemeClr val="tx1"/>
              </a:solidFill>
              <a:latin typeface="+mj-lt"/>
            </a:endParaRPr>
          </a:p>
          <a:p>
            <a:pPr lvl="1"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endParaRPr lang="hr-HR" sz="2000" dirty="0" smtClean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808" y="1052737"/>
            <a:ext cx="4005942" cy="5778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4414328"/>
            <a:ext cx="5657850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lab\Desktop\seal_blue_125x12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258" y="1196925"/>
            <a:ext cx="979140" cy="97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71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116632"/>
            <a:ext cx="7488832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RIT Croatia – undergraduate programs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115616" y="2218978"/>
            <a:ext cx="4176464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International </a:t>
            </a:r>
            <a:r>
              <a:rPr lang="hr-HR" sz="2000" dirty="0" err="1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Hospitality</a:t>
            </a:r>
            <a:r>
              <a:rPr lang="hr-HR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hr-HR" sz="2000" dirty="0" err="1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and</a:t>
            </a:r>
            <a:r>
              <a:rPr lang="hr-HR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hr-HR" sz="200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Service Management – </a:t>
            </a:r>
            <a:r>
              <a:rPr lang="hr-HR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Dubrovnik</a:t>
            </a:r>
          </a:p>
          <a:p>
            <a:pPr lvl="2" eaLnBrk="1" hangingPunct="1">
              <a:buClr>
                <a:srgbClr val="EB630F"/>
              </a:buClr>
              <a:buFont typeface="Wingdings" pitchFamily="2" charset="2"/>
              <a:buChar char="§"/>
            </a:pPr>
            <a:r>
              <a:rPr lang="hr-HR" dirty="0">
                <a:solidFill>
                  <a:schemeClr val="tx1"/>
                </a:solidFill>
                <a:latin typeface="+mj-lt"/>
              </a:rPr>
              <a:t>International Hotel and Resort Management</a:t>
            </a:r>
          </a:p>
          <a:p>
            <a:pPr lvl="2" eaLnBrk="1" hangingPunct="1">
              <a:buClr>
                <a:srgbClr val="EB630F"/>
              </a:buClr>
              <a:buFont typeface="Wingdings" pitchFamily="2" charset="2"/>
              <a:buChar char="§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Entrepreneurship</a:t>
            </a:r>
            <a:endParaRPr lang="hr-HR" dirty="0">
              <a:solidFill>
                <a:schemeClr val="tx1"/>
              </a:solidFill>
              <a:latin typeface="+mj-lt"/>
            </a:endParaRPr>
          </a:p>
          <a:p>
            <a:pPr lvl="1"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endParaRPr lang="hr-HR" sz="2000" dirty="0" smtClean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052737"/>
            <a:ext cx="373571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922" y="4529138"/>
            <a:ext cx="626745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676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116632"/>
            <a:ext cx="7488832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RIT Croatia – undergraduate programs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115616" y="1052736"/>
            <a:ext cx="392571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Information Technology </a:t>
            </a:r>
            <a:r>
              <a:rPr lang="hr-HR" sz="20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hr-HR" sz="20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     (Web and Mobile Computing) – Dubrovnik and Zagreb</a:t>
            </a:r>
          </a:p>
          <a:p>
            <a:pPr lvl="2" eaLnBrk="1" hangingPunct="1">
              <a:buClr>
                <a:srgbClr val="EB630F"/>
              </a:buClr>
              <a:buFont typeface="Wingdings" pitchFamily="2" charset="2"/>
              <a:buChar char="§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Mobile Application Development</a:t>
            </a:r>
          </a:p>
          <a:p>
            <a:pPr lvl="2" eaLnBrk="1" hangingPunct="1">
              <a:buClr>
                <a:srgbClr val="EB630F"/>
              </a:buClr>
              <a:buFont typeface="Wingdings" pitchFamily="2" charset="2"/>
              <a:buChar char="§"/>
            </a:pPr>
            <a:r>
              <a:rPr lang="hr-HR" dirty="0" smtClean="0">
                <a:solidFill>
                  <a:schemeClr val="tx1"/>
                </a:solidFill>
                <a:latin typeface="+mj-lt"/>
              </a:rPr>
              <a:t>Web Application Development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329" y="1176619"/>
            <a:ext cx="4067175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529" y="4953000"/>
            <a:ext cx="6276975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31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92799"/>
            <a:ext cx="7488832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Cooperative Education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331640" y="908720"/>
            <a:ext cx="3709689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tx1"/>
                </a:solidFill>
                <a:latin typeface="+mj-lt"/>
              </a:rPr>
              <a:t>Learning 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how to apply theoretical knowledge in the real business </a:t>
            </a:r>
            <a:r>
              <a:rPr lang="en-US" sz="2000" dirty="0" smtClean="0">
                <a:solidFill>
                  <a:schemeClr val="tx1"/>
                </a:solidFill>
                <a:latin typeface="+mj-lt"/>
              </a:rPr>
              <a:t>world</a:t>
            </a:r>
            <a:endParaRPr lang="hr-HR" sz="2000" dirty="0" smtClean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tx1"/>
                </a:solidFill>
                <a:latin typeface="+mj-lt"/>
              </a:rPr>
              <a:t>RIT 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has the fourth-oldest and one of the largest cooperative education programs in the world, annually placing more than 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4,100 students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in more than 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6,100 co-op assignments 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with more than </a:t>
            </a:r>
            <a:r>
              <a:rPr lang="en-US" sz="2000" b="1" dirty="0">
                <a:solidFill>
                  <a:schemeClr val="tx1"/>
                </a:solidFill>
                <a:latin typeface="+mj-lt"/>
              </a:rPr>
              <a:t>2,100 employers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across the </a:t>
            </a:r>
            <a:r>
              <a:rPr lang="en-US" sz="2000" dirty="0" smtClean="0">
                <a:solidFill>
                  <a:schemeClr val="tx1"/>
                </a:solidFill>
                <a:latin typeface="+mj-lt"/>
              </a:rPr>
              <a:t>U</a:t>
            </a:r>
            <a:r>
              <a:rPr lang="hr-HR" sz="2000" dirty="0" smtClean="0">
                <a:solidFill>
                  <a:schemeClr val="tx1"/>
                </a:solidFill>
                <a:latin typeface="+mj-lt"/>
              </a:rPr>
              <a:t>SA and overseas</a:t>
            </a:r>
            <a:endParaRPr lang="en-US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165" y="1124744"/>
            <a:ext cx="4000178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10"/>
          <p:cNvSpPr/>
          <p:nvPr/>
        </p:nvSpPr>
        <p:spPr>
          <a:xfrm>
            <a:off x="6725369" y="3495022"/>
            <a:ext cx="2304256" cy="21602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b="1" dirty="0" smtClean="0"/>
              <a:t>RIT Croatia graduates have conducted </a:t>
            </a:r>
            <a:r>
              <a:rPr lang="en-US" sz="1600" b="1" dirty="0" smtClean="0"/>
              <a:t>more </a:t>
            </a:r>
            <a:r>
              <a:rPr lang="en-US" sz="1600" b="1" dirty="0"/>
              <a:t>than 300 years of </a:t>
            </a:r>
            <a:r>
              <a:rPr lang="hr-HR" sz="1600" b="1" dirty="0" smtClean="0"/>
              <a:t>internship </a:t>
            </a:r>
            <a:r>
              <a:rPr lang="en-US" sz="1600" b="1" dirty="0" smtClean="0"/>
              <a:t>for </a:t>
            </a:r>
            <a:r>
              <a:rPr lang="en-US" sz="1600" b="1" dirty="0"/>
              <a:t>more than 3,000 companies !</a:t>
            </a:r>
            <a:endParaRPr lang="hr-HR" sz="1600" b="1" dirty="0"/>
          </a:p>
        </p:txBody>
      </p:sp>
    </p:spTree>
    <p:extLst>
      <p:ext uri="{BB962C8B-B14F-4D97-AF65-F5344CB8AC3E}">
        <p14:creationId xmlns:p14="http://schemas.microsoft.com/office/powerpoint/2010/main" val="177018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116632"/>
            <a:ext cx="7488832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Cooperative Education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891" y="3586119"/>
            <a:ext cx="3336185" cy="664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lab\Desktop\drap-logo-bold-143x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475" y="1771718"/>
            <a:ext cx="619928" cy="61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ab\Desktop\38b05ba986fd62c2f0722a6881d65e81-brand_coll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596" y="1576431"/>
            <a:ext cx="804543" cy="34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ab\Desktop\iskon_logo_3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435" y="2276872"/>
            <a:ext cx="551290" cy="69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lab\Desktop\h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53" y="3918422"/>
            <a:ext cx="1044534" cy="62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lab\Desktop\logo-styria-small-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432" y="4678182"/>
            <a:ext cx="1102579" cy="606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lab\Desktop\Nova_logo_final_red_RGB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534" y="5529475"/>
            <a:ext cx="726153" cy="41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lab\Desktop\degordian-logo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1517" y="6020939"/>
            <a:ext cx="807475" cy="33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lab\Desktop\pbz_logo_lightbox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983" y="1684558"/>
            <a:ext cx="701897" cy="23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lab\Desktop\224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238" y="5864923"/>
            <a:ext cx="896037" cy="627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lab\Desktop\valamar-logo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6423" y="2530774"/>
            <a:ext cx="1054341" cy="59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lab\Desktop\google_logo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349" y="1440065"/>
            <a:ext cx="1467847" cy="36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lab\Desktop\rtl_televizija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23" y="5643946"/>
            <a:ext cx="1005314" cy="75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lab\Desktop\nestle-logo-google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076" y="2033636"/>
            <a:ext cx="473585" cy="48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:\Users\lab\Desktop\logo_ina.gif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198" y="4701917"/>
            <a:ext cx="743147" cy="27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:\Users\lab\Desktop\PhilipMorrisInternational-Inc-logo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593" y="3963894"/>
            <a:ext cx="710810" cy="38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C:\Users\lab\Desktop\Zagrebacka_pivovara_logo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898" y="3305017"/>
            <a:ext cx="983731" cy="40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:\Users\lab\Desktop\images7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869" y="5183424"/>
            <a:ext cx="634903" cy="58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C:\Users\lab\Desktop\Coca-Cola_logo_2007.jp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066" y="3262618"/>
            <a:ext cx="494738" cy="49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80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116632"/>
            <a:ext cx="7488832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Cooperative Education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5036"/>
            <a:ext cx="2345706" cy="3951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985036"/>
            <a:ext cx="2568355" cy="3951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454" y="1004418"/>
            <a:ext cx="268605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Oval 11"/>
          <p:cNvSpPr/>
          <p:nvPr/>
        </p:nvSpPr>
        <p:spPr>
          <a:xfrm>
            <a:off x="1835696" y="4102722"/>
            <a:ext cx="1296245" cy="127049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400" b="1" dirty="0" smtClean="0"/>
              <a:t>Brussels</a:t>
            </a:r>
            <a:endParaRPr lang="hr-HR" sz="1400" b="1" dirty="0"/>
          </a:p>
        </p:txBody>
      </p:sp>
      <p:sp>
        <p:nvSpPr>
          <p:cNvPr id="13" name="Oval 12"/>
          <p:cNvSpPr/>
          <p:nvPr/>
        </p:nvSpPr>
        <p:spPr>
          <a:xfrm>
            <a:off x="4499891" y="4102722"/>
            <a:ext cx="1296245" cy="127049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400" b="1" dirty="0" smtClean="0"/>
              <a:t>New York</a:t>
            </a:r>
            <a:endParaRPr lang="hr-HR" sz="1400" b="1" dirty="0"/>
          </a:p>
        </p:txBody>
      </p:sp>
      <p:sp>
        <p:nvSpPr>
          <p:cNvPr id="14" name="Oval 13"/>
          <p:cNvSpPr/>
          <p:nvPr/>
        </p:nvSpPr>
        <p:spPr>
          <a:xfrm>
            <a:off x="7236296" y="4133732"/>
            <a:ext cx="1296245" cy="127049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400" b="1" dirty="0" smtClean="0"/>
              <a:t>Zagreb</a:t>
            </a:r>
            <a:endParaRPr lang="hr-HR" sz="1400" b="1" dirty="0"/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517232"/>
            <a:ext cx="56007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77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584966" y="116632"/>
            <a:ext cx="4953000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Study abroad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599495" y="836712"/>
            <a:ext cx="7560841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2000" dirty="0" smtClean="0"/>
              <a:t>opportunity </a:t>
            </a:r>
            <a:r>
              <a:rPr lang="en-US" sz="2000" dirty="0"/>
              <a:t>to attend one semester at RIT’s main campus, located in Rochester, N.Y., or at the RIT Dubai campus, located in </a:t>
            </a:r>
            <a:r>
              <a:rPr lang="en-US" sz="2000" dirty="0" smtClean="0"/>
              <a:t>the</a:t>
            </a:r>
            <a:r>
              <a:rPr lang="hr-HR" sz="2000" dirty="0" smtClean="0"/>
              <a:t> UAE</a:t>
            </a:r>
            <a:r>
              <a:rPr lang="en-US" sz="2000" dirty="0" smtClean="0"/>
              <a:t>. </a:t>
            </a:r>
            <a:endParaRPr lang="hr-HR" sz="2000" dirty="0" smtClean="0"/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hr-HR" sz="2000" dirty="0" smtClean="0"/>
              <a:t>Rochester, N.Y.                              Dubai, UAE</a:t>
            </a:r>
            <a:r>
              <a:rPr lang="en-US" sz="2000" dirty="0"/>
              <a:t/>
            </a:r>
            <a:br>
              <a:rPr lang="en-US" sz="2000" dirty="0"/>
            </a:br>
            <a:endParaRPr lang="hr-HR" sz="20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026" name="Picture 2" descr="C:\Users\lab\Desktop\roches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361" y="5085184"/>
            <a:ext cx="2865671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ab\Desktop\duba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360" y="5085184"/>
            <a:ext cx="296176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C:\Users\lab\Desktop\20ad8c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360" y="3122958"/>
            <a:ext cx="2961764" cy="160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lab\Desktop\college-photo_3121._445x280-zm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361" y="3055269"/>
            <a:ext cx="2865671" cy="166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3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1619672" y="116632"/>
            <a:ext cx="7488832" cy="1081087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50000"/>
              </a:spcBef>
              <a:spcAft>
                <a:spcPct val="20000"/>
              </a:spcAft>
              <a:buFontTx/>
              <a:buNone/>
              <a:defRPr/>
            </a:pPr>
            <a:r>
              <a:rPr lang="hr-HR" sz="3600" kern="0" dirty="0" smtClean="0">
                <a:solidFill>
                  <a:srgbClr val="EB630F"/>
                </a:solidFill>
                <a:latin typeface="+mj-lt"/>
                <a:cs typeface="Calibri" panose="020F0502020204030204" pitchFamily="34" charset="0"/>
              </a:rPr>
              <a:t>RIT Croatia – Institute of Technology!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761" y="742120"/>
            <a:ext cx="3884238" cy="290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761" y="3782470"/>
            <a:ext cx="3848743" cy="2976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331640" y="2276872"/>
            <a:ext cx="3709689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600">
                <a:solidFill>
                  <a:srgbClr val="333333"/>
                </a:solidFill>
                <a:latin typeface="Arial" charset="0"/>
              </a:defRPr>
            </a:lvl1pPr>
            <a:lvl2pPr marL="355600" indent="-273050" eaLnBrk="0" hangingPunct="0">
              <a:defRPr sz="1600">
                <a:solidFill>
                  <a:srgbClr val="333333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rgbClr val="333333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rgbClr val="333333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2000" dirty="0">
                <a:solidFill>
                  <a:schemeClr val="tx1"/>
                </a:solidFill>
                <a:latin typeface="+mj-lt"/>
              </a:rPr>
              <a:t>Apple Regional training center</a:t>
            </a:r>
          </a:p>
          <a:p>
            <a:pPr>
              <a:lnSpc>
                <a:spcPct val="15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Char char="§"/>
              <a:defRPr/>
            </a:pPr>
            <a:r>
              <a:rPr lang="en-US" sz="2000" dirty="0" smtClean="0">
                <a:solidFill>
                  <a:schemeClr val="tx1"/>
                </a:solidFill>
                <a:latin typeface="+mj-lt"/>
              </a:rPr>
              <a:t>254 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computers, 30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iPad’s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, state of the art video conferencing equipment – </a:t>
            </a:r>
            <a:r>
              <a:rPr lang="en-US" sz="2000" dirty="0" err="1">
                <a:solidFill>
                  <a:schemeClr val="tx1"/>
                </a:solidFill>
                <a:latin typeface="+mj-lt"/>
              </a:rPr>
              <a:t>Polycom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 HD and CISCO</a:t>
            </a:r>
          </a:p>
        </p:txBody>
      </p:sp>
    </p:spTree>
    <p:extLst>
      <p:ext uri="{BB962C8B-B14F-4D97-AF65-F5344CB8AC3E}">
        <p14:creationId xmlns:p14="http://schemas.microsoft.com/office/powerpoint/2010/main" val="190157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15616" y="2780927"/>
            <a:ext cx="7499622" cy="31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>
              <a:buClr>
                <a:srgbClr val="FA7D00"/>
              </a:buClr>
              <a:defRPr/>
            </a:pPr>
            <a:endParaRPr lang="hr-HR" sz="2200" b="1" i="1" dirty="0">
              <a:latin typeface="Arial" charset="0"/>
            </a:endParaRPr>
          </a:p>
          <a:p>
            <a:pPr>
              <a:buClr>
                <a:srgbClr val="FA7D00"/>
              </a:buClr>
              <a:defRPr/>
            </a:pPr>
            <a:r>
              <a:rPr lang="hr-HR" sz="2200" b="1" i="1" dirty="0" smtClean="0">
                <a:latin typeface="Arial" charset="0"/>
              </a:rPr>
              <a:t>    Tuition for 2016/2017 - 6.100,00 EUR</a:t>
            </a:r>
            <a:endParaRPr lang="hr-HR" sz="2000" b="1" i="1" dirty="0">
              <a:latin typeface="Arial" charset="0"/>
            </a:endParaRPr>
          </a:p>
          <a:p>
            <a:pPr marL="457200" indent="-457200">
              <a:buClr>
                <a:srgbClr val="FA7D00"/>
              </a:buClr>
              <a:buFont typeface="Wingdings" pitchFamily="2" charset="2"/>
              <a:buNone/>
              <a:defRPr/>
            </a:pPr>
            <a:endParaRPr lang="hr-HR" sz="2200" b="1" i="1" dirty="0" smtClean="0">
              <a:latin typeface="Arial" charset="0"/>
            </a:endParaRPr>
          </a:p>
          <a:p>
            <a:pPr marL="457200" indent="-457200">
              <a:buClr>
                <a:srgbClr val="FA7D00"/>
              </a:buClr>
              <a:buFont typeface="Wingdings" pitchFamily="2" charset="2"/>
              <a:buNone/>
              <a:defRPr/>
            </a:pPr>
            <a:endParaRPr lang="hr-HR" sz="2200" b="1" i="1" dirty="0">
              <a:latin typeface="Arial" charset="0"/>
            </a:endParaRPr>
          </a:p>
          <a:p>
            <a:pPr marL="457200" indent="-457200">
              <a:buClr>
                <a:srgbClr val="FA7D00"/>
              </a:buClr>
              <a:buFont typeface="Wingdings" pitchFamily="2" charset="2"/>
              <a:buNone/>
              <a:defRPr/>
            </a:pPr>
            <a:r>
              <a:rPr lang="hr-HR" sz="2200" b="1" i="1" dirty="0" smtClean="0">
                <a:latin typeface="Arial" charset="0"/>
              </a:rPr>
              <a:t>     This </a:t>
            </a:r>
            <a:r>
              <a:rPr lang="hr-HR" sz="2200" b="1" i="1" dirty="0">
                <a:latin typeface="Arial" charset="0"/>
              </a:rPr>
              <a:t>year the Scholarships/Financial Aid fund </a:t>
            </a:r>
            <a:r>
              <a:rPr lang="hr-HR" sz="2200" b="1" i="1" dirty="0" smtClean="0">
                <a:latin typeface="Arial" charset="0"/>
              </a:rPr>
              <a:t>is 350.000,00 </a:t>
            </a:r>
            <a:r>
              <a:rPr lang="hr-HR" sz="2200" b="1" i="1" dirty="0">
                <a:latin typeface="Arial" charset="0"/>
              </a:rPr>
              <a:t>EUR</a:t>
            </a:r>
          </a:p>
          <a:p>
            <a:pPr marL="914400" lvl="1" indent="-457200">
              <a:buClr>
                <a:srgbClr val="FA7D00"/>
              </a:buClr>
              <a:buFont typeface="Arial" charset="0"/>
              <a:buChar char="•"/>
              <a:defRPr/>
            </a:pPr>
            <a:r>
              <a:rPr lang="hr-HR" sz="2200" b="1" i="1" dirty="0">
                <a:latin typeface="Arial" charset="0"/>
              </a:rPr>
              <a:t>Merit </a:t>
            </a:r>
            <a:r>
              <a:rPr lang="hr-HR" sz="2200" b="1" i="1" dirty="0" smtClean="0">
                <a:latin typeface="Arial" charset="0"/>
              </a:rPr>
              <a:t>based (ELC, Entrance exam, Excellence)</a:t>
            </a:r>
            <a:endParaRPr lang="hr-HR" sz="2200" b="1" i="1" dirty="0">
              <a:latin typeface="Arial" charset="0"/>
            </a:endParaRPr>
          </a:p>
          <a:p>
            <a:pPr marL="914400" lvl="1" indent="-457200">
              <a:buClr>
                <a:srgbClr val="FA7D00"/>
              </a:buClr>
              <a:buFont typeface="Arial" charset="0"/>
              <a:buChar char="•"/>
              <a:defRPr/>
            </a:pPr>
            <a:r>
              <a:rPr lang="hr-HR" sz="2200" b="1" i="1" dirty="0">
                <a:latin typeface="Arial" charset="0"/>
              </a:rPr>
              <a:t>Need </a:t>
            </a:r>
            <a:r>
              <a:rPr lang="hr-HR" sz="2200" b="1" i="1" dirty="0" smtClean="0">
                <a:latin typeface="Arial" charset="0"/>
              </a:rPr>
              <a:t>based (Financial aid)</a:t>
            </a:r>
          </a:p>
          <a:p>
            <a:pPr marL="914400" lvl="1" indent="-457200">
              <a:buClr>
                <a:srgbClr val="FA7D00"/>
              </a:buClr>
              <a:buFont typeface="Arial" charset="0"/>
              <a:buChar char="•"/>
              <a:defRPr/>
            </a:pPr>
            <a:r>
              <a:rPr lang="hr-HR" sz="2200" b="1" i="1" dirty="0" smtClean="0">
                <a:latin typeface="Arial" charset="0"/>
              </a:rPr>
              <a:t>Motivational scholarship (End of year)</a:t>
            </a:r>
            <a:endParaRPr lang="hr-HR" sz="2200" b="1" i="1" dirty="0">
              <a:latin typeface="Arial" charset="0"/>
            </a:endParaRPr>
          </a:p>
        </p:txBody>
      </p:sp>
      <p:sp>
        <p:nvSpPr>
          <p:cNvPr id="7" name="Rectangle 20"/>
          <p:cNvSpPr>
            <a:spLocks noChangeArrowheads="1"/>
          </p:cNvSpPr>
          <p:nvPr/>
        </p:nvSpPr>
        <p:spPr bwMode="auto">
          <a:xfrm>
            <a:off x="6448425" y="414338"/>
            <a:ext cx="2695575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1500"/>
              </a:lnSpc>
              <a:spcBef>
                <a:spcPct val="50000"/>
              </a:spcBef>
            </a:pPr>
            <a:r>
              <a:rPr lang="hr-HR" sz="2200">
                <a:solidFill>
                  <a:schemeClr val="bg1"/>
                </a:solidFill>
                <a:latin typeface="Futura Bk BT" charset="0"/>
              </a:rPr>
              <a:t>www.croatia.rit.edu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64088" y="6158408"/>
            <a:ext cx="4022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b="1" dirty="0" smtClean="0">
                <a:solidFill>
                  <a:schemeClr val="accent6">
                    <a:lumMod val="75000"/>
                  </a:schemeClr>
                </a:solidFill>
              </a:rPr>
              <a:t>DON’T MISS THE EARLY ADMISSIONS DEADLINE: DECEMBER 15th!! </a:t>
            </a:r>
            <a:endParaRPr lang="hr-H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648"/>
            <a:ext cx="720080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Oval 9"/>
          <p:cNvSpPr/>
          <p:nvPr/>
        </p:nvSpPr>
        <p:spPr>
          <a:xfrm>
            <a:off x="6644084" y="1308795"/>
            <a:ext cx="2304256" cy="216024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sz="1600" b="1" dirty="0" smtClean="0"/>
              <a:t>65% of our students study with the help of scholarship and financial support!</a:t>
            </a:r>
            <a:endParaRPr lang="hr-HR" sz="1600" b="1" dirty="0"/>
          </a:p>
        </p:txBody>
      </p:sp>
    </p:spTree>
    <p:extLst>
      <p:ext uri="{BB962C8B-B14F-4D97-AF65-F5344CB8AC3E}">
        <p14:creationId xmlns:p14="http://schemas.microsoft.com/office/powerpoint/2010/main" val="222802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34144" y="1498273"/>
            <a:ext cx="85344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buClr>
                <a:srgbClr val="2A5594"/>
              </a:buClr>
              <a:buFont typeface="Wingdings" pitchFamily="2" charset="2"/>
              <a:buNone/>
            </a:pPr>
            <a:r>
              <a:rPr lang="hr-HR" sz="3500" b="1" dirty="0" smtClean="0">
                <a:solidFill>
                  <a:schemeClr val="accent6">
                    <a:lumMod val="75000"/>
                  </a:schemeClr>
                </a:solidFill>
              </a:rPr>
              <a:t>BECOME OUR STUDENT FOR A DAY!</a:t>
            </a:r>
            <a:endParaRPr lang="en-US" sz="3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333946" y="2235314"/>
            <a:ext cx="287020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b="1" dirty="0">
                <a:solidFill>
                  <a:schemeClr val="tx1"/>
                </a:solidFill>
                <a:latin typeface="+mn-lt"/>
              </a:rPr>
              <a:t>Dubrovnik Campus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Don Frana Bulića 6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20000 Dubrovnik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Hrvatska / Croatia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Phone: + 385 (0) 20 433 000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Fax: + 385 (0) 20 433 </a:t>
            </a:r>
            <a:r>
              <a:rPr lang="hr-HR" dirty="0" smtClean="0">
                <a:solidFill>
                  <a:schemeClr val="tx1"/>
                </a:solidFill>
                <a:latin typeface="+mn-lt"/>
              </a:rPr>
              <a:t>001</a:t>
            </a:r>
            <a:endParaRPr lang="hr-H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945424" y="2239875"/>
            <a:ext cx="3490273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b="1" dirty="0">
                <a:solidFill>
                  <a:schemeClr val="tx1"/>
                </a:solidFill>
                <a:latin typeface="+mn-lt"/>
              </a:rPr>
              <a:t>Zagreb Campus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Damira Tomljanovića Gavrana 15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10000 Zagreb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Hrvatska / Croatia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Phone: + 385 (0) 1 643 9100</a:t>
            </a:r>
          </a:p>
          <a:p>
            <a:pPr marL="360363" indent="-360363" algn="r">
              <a:lnSpc>
                <a:spcPts val="2700"/>
              </a:lnSpc>
              <a:buClr>
                <a:srgbClr val="BC0F02"/>
              </a:buClr>
              <a:buFont typeface="Wingdings" pitchFamily="2" charset="2"/>
              <a:buNone/>
              <a:defRPr/>
            </a:pPr>
            <a:r>
              <a:rPr lang="hr-HR" dirty="0">
                <a:solidFill>
                  <a:schemeClr val="tx1"/>
                </a:solidFill>
                <a:latin typeface="+mn-lt"/>
              </a:rPr>
              <a:t>Fax: + 385  (0) 1 643 </a:t>
            </a:r>
            <a:r>
              <a:rPr lang="hr-HR" dirty="0" smtClean="0">
                <a:solidFill>
                  <a:schemeClr val="tx1"/>
                </a:solidFill>
                <a:latin typeface="+mn-lt"/>
              </a:rPr>
              <a:t>9103</a:t>
            </a:r>
            <a:endParaRPr lang="hr-H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8992" y="4543820"/>
            <a:ext cx="3883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tx1"/>
                </a:solidFill>
              </a:rPr>
              <a:t>e</a:t>
            </a:r>
            <a:r>
              <a:rPr lang="hr-HR" dirty="0" smtClean="0">
                <a:solidFill>
                  <a:schemeClr val="tx1"/>
                </a:solidFill>
              </a:rPr>
              <a:t>-mail: </a:t>
            </a:r>
            <a:r>
              <a:rPr lang="hr-HR" dirty="0" smtClean="0">
                <a:solidFill>
                  <a:schemeClr val="tx1"/>
                </a:solidFill>
                <a:hlinkClick r:id="rId2"/>
              </a:rPr>
              <a:t>admissions@croatia.rit.edu</a:t>
            </a:r>
            <a:endParaRPr lang="hr-HR" dirty="0" smtClean="0">
              <a:solidFill>
                <a:schemeClr val="tx1"/>
              </a:solidFill>
            </a:endParaRPr>
          </a:p>
          <a:p>
            <a:pPr algn="ctr"/>
            <a:r>
              <a:rPr lang="hr-HR" dirty="0" smtClean="0">
                <a:solidFill>
                  <a:schemeClr val="tx1"/>
                </a:solidFill>
              </a:rPr>
              <a:t>www.croatia.rit.edu</a:t>
            </a:r>
            <a:endParaRPr lang="hr-HR" dirty="0">
              <a:solidFill>
                <a:schemeClr val="tx1"/>
              </a:solidFill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0260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scontent-vie1-1.xx.fbcdn.net/hphotos-xtf1/v/t1.0-9/11960019_10152924810941899_7239810605866111326_n.jpg?oh=938b5a246f80081ca2ce0b5c3c4c8f1d&amp;oe=5692E06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88" y="16179"/>
            <a:ext cx="9173388" cy="684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0106" y="6021288"/>
            <a:ext cx="85344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algn="ctr">
              <a:buClr>
                <a:srgbClr val="2A5594"/>
              </a:buClr>
              <a:buFont typeface="Wingdings" pitchFamily="2" charset="2"/>
              <a:buNone/>
            </a:pPr>
            <a:r>
              <a:rPr lang="hr-HR" sz="3500" b="1" dirty="0" smtClean="0">
                <a:solidFill>
                  <a:schemeClr val="bg1"/>
                </a:solidFill>
              </a:rPr>
              <a:t>THANK YOU FOR YOUR ATTENTION!</a:t>
            </a:r>
            <a:endParaRPr lang="en-US" sz="3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35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6372</TotalTime>
  <Words>475</Words>
  <Application>Microsoft Office PowerPoint</Application>
  <PresentationFormat>On-screen Show (4:3)</PresentationFormat>
  <Paragraphs>73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Futura Bk BT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 Croatia</dc:creator>
  <cp:lastModifiedBy>RITCroatia01</cp:lastModifiedBy>
  <cp:revision>79</cp:revision>
  <dcterms:created xsi:type="dcterms:W3CDTF">2015-10-12T10:22:06Z</dcterms:created>
  <dcterms:modified xsi:type="dcterms:W3CDTF">2016-11-25T11:12:52Z</dcterms:modified>
</cp:coreProperties>
</file>