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2" r:id="rId2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754" autoAdjust="0"/>
  </p:normalViewPr>
  <p:slideViewPr>
    <p:cSldViewPr snapToGrid="0">
      <p:cViewPr varScale="1">
        <p:scale>
          <a:sx n="78" d="100"/>
          <a:sy n="78" d="100"/>
        </p:scale>
        <p:origin x="120" y="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AE56-0C15-465C-B4EC-EB3379829D2D}" type="datetimeFigureOut">
              <a:rPr lang="hr-HR" smtClean="0"/>
              <a:t>19.3.2019.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2F63-8F11-4217-AAA8-43460B227E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17788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AE56-0C15-465C-B4EC-EB3379829D2D}" type="datetimeFigureOut">
              <a:rPr lang="hr-HR" smtClean="0"/>
              <a:t>19.3.2019.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2F63-8F11-4217-AAA8-43460B227E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68579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AE56-0C15-465C-B4EC-EB3379829D2D}" type="datetimeFigureOut">
              <a:rPr lang="hr-HR" smtClean="0"/>
              <a:t>19.3.2019.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2F63-8F11-4217-AAA8-43460B227E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89191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AE56-0C15-465C-B4EC-EB3379829D2D}" type="datetimeFigureOut">
              <a:rPr lang="hr-HR" smtClean="0"/>
              <a:t>19.3.2019.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2F63-8F11-4217-AAA8-43460B227E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93622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AE56-0C15-465C-B4EC-EB3379829D2D}" type="datetimeFigureOut">
              <a:rPr lang="hr-HR" smtClean="0"/>
              <a:t>19.3.2019.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2F63-8F11-4217-AAA8-43460B227E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69613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AE56-0C15-465C-B4EC-EB3379829D2D}" type="datetimeFigureOut">
              <a:rPr lang="hr-HR" smtClean="0"/>
              <a:t>19.3.2019.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2F63-8F11-4217-AAA8-43460B227E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37908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AE56-0C15-465C-B4EC-EB3379829D2D}" type="datetimeFigureOut">
              <a:rPr lang="hr-HR" smtClean="0"/>
              <a:t>19.3.2019.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2F63-8F11-4217-AAA8-43460B227E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94472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AE56-0C15-465C-B4EC-EB3379829D2D}" type="datetimeFigureOut">
              <a:rPr lang="hr-HR" smtClean="0"/>
              <a:t>19.3.2019.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2F63-8F11-4217-AAA8-43460B227E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13594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AE56-0C15-465C-B4EC-EB3379829D2D}" type="datetimeFigureOut">
              <a:rPr lang="hr-HR" smtClean="0"/>
              <a:t>19.3.2019.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2F63-8F11-4217-AAA8-43460B227E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76259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AE56-0C15-465C-B4EC-EB3379829D2D}" type="datetimeFigureOut">
              <a:rPr lang="hr-HR" smtClean="0"/>
              <a:t>19.3.2019.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2F63-8F11-4217-AAA8-43460B227E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42599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AE56-0C15-465C-B4EC-EB3379829D2D}" type="datetimeFigureOut">
              <a:rPr lang="hr-HR" smtClean="0"/>
              <a:t>19.3.2019.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2F63-8F11-4217-AAA8-43460B227EB0}" type="slidenum">
              <a:rPr lang="hr-HR" smtClean="0"/>
              <a:t>‹#›</a:t>
            </a:fld>
            <a:endParaRPr lang="hr-H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72291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AE56-0C15-465C-B4EC-EB3379829D2D}" type="datetimeFigureOut">
              <a:rPr lang="hr-HR" smtClean="0"/>
              <a:t>19.3.2019.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2F63-8F11-4217-AAA8-43460B227E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60586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AE56-0C15-465C-B4EC-EB3379829D2D}" type="datetimeFigureOut">
              <a:rPr lang="hr-HR" smtClean="0"/>
              <a:t>19.3.2019.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2F63-8F11-4217-AAA8-43460B227EB0}" type="slidenum">
              <a:rPr lang="hr-HR" smtClean="0"/>
              <a:t>‹#›</a:t>
            </a:fld>
            <a:endParaRPr lang="hr-H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2272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AE56-0C15-465C-B4EC-EB3379829D2D}" type="datetimeFigureOut">
              <a:rPr lang="hr-HR" smtClean="0"/>
              <a:t>19.3.2019.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2F63-8F11-4217-AAA8-43460B227E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338124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AE56-0C15-465C-B4EC-EB3379829D2D}" type="datetimeFigureOut">
              <a:rPr lang="hr-HR" smtClean="0"/>
              <a:t>19.3.2019.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2F63-8F11-4217-AAA8-43460B227E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931451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1AE56-0C15-465C-B4EC-EB3379829D2D}" type="datetimeFigureOut">
              <a:rPr lang="hr-HR" smtClean="0"/>
              <a:t>19.3.2019.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2F63-8F11-4217-AAA8-43460B227E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2756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71AE56-0C15-465C-B4EC-EB3379829D2D}" type="datetimeFigureOut">
              <a:rPr lang="hr-HR" smtClean="0"/>
              <a:t>19.3.2019.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1BF2F63-8F11-4217-AAA8-43460B227E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01538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54.png"/><Relationship Id="rId3" Type="http://schemas.openxmlformats.org/officeDocument/2006/relationships/image" Target="../media/image46.gif"/><Relationship Id="rId7" Type="http://schemas.openxmlformats.org/officeDocument/2006/relationships/image" Target="../media/image50.png"/><Relationship Id="rId12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2.png"/><Relationship Id="rId5" Type="http://schemas.openxmlformats.org/officeDocument/2006/relationships/image" Target="../media/image48.pn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4" Type="http://schemas.openxmlformats.org/officeDocument/2006/relationships/image" Target="../media/image47.jpeg"/><Relationship Id="rId9" Type="http://schemas.openxmlformats.org/officeDocument/2006/relationships/image" Target="../media/image43.png"/><Relationship Id="rId1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emf"/><Relationship Id="rId4" Type="http://schemas.openxmlformats.org/officeDocument/2006/relationships/image" Target="../media/image67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jpe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8867" y="-88232"/>
            <a:ext cx="738739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000" b="1" dirty="0" smtClean="0">
                <a:solidFill>
                  <a:schemeClr val="bg1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EUROPSKA UNIJA:</a:t>
            </a:r>
          </a:p>
          <a:p>
            <a:endParaRPr lang="hr-HR" sz="6000" b="1" dirty="0">
              <a:solidFill>
                <a:schemeClr val="bg1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endParaRPr lang="hr-HR" sz="6000" b="1" dirty="0" smtClean="0">
              <a:solidFill>
                <a:schemeClr val="bg1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r>
              <a:rPr lang="hr-HR" sz="6000" b="1" dirty="0" smtClean="0">
                <a:solidFill>
                  <a:schemeClr val="bg1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            </a:t>
            </a:r>
            <a:endParaRPr lang="hr-HR" sz="6000" b="1" dirty="0">
              <a:solidFill>
                <a:schemeClr val="bg1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 rot="19976785">
            <a:off x="4369257" y="2571178"/>
            <a:ext cx="6037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>
                <a:solidFill>
                  <a:schemeClr val="bg1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realnost ili utopija?</a:t>
            </a:r>
            <a:endParaRPr lang="hr-HR" sz="3600" b="1" dirty="0">
              <a:solidFill>
                <a:schemeClr val="bg1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003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EU u brojkama</a:t>
            </a:r>
            <a:endParaRPr lang="hr-HR" sz="44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511 milijuna stanovnika</a:t>
            </a:r>
          </a:p>
          <a:p>
            <a:r>
              <a:rPr lang="hr-HR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28 država članica</a:t>
            </a:r>
          </a:p>
          <a:p>
            <a:r>
              <a:rPr lang="hr-HR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24 službena jezika</a:t>
            </a:r>
          </a:p>
          <a:p>
            <a:r>
              <a:rPr lang="hr-HR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4.381.324 km²</a:t>
            </a:r>
            <a:endParaRPr lang="hr-HR" sz="24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1026" name="Picture 2" descr="Povezana sli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231" y="1625600"/>
            <a:ext cx="5097719" cy="36397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426107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Simboli EU</a:t>
            </a:r>
            <a:endParaRPr lang="hr-HR" sz="44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himna: </a:t>
            </a:r>
            <a:r>
              <a:rPr lang="hr-HR" sz="2400" b="1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Oda radosti</a:t>
            </a:r>
          </a:p>
          <a:p>
            <a:r>
              <a:rPr lang="hr-HR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zastava: plava s 12 žutih zvjezdica</a:t>
            </a:r>
          </a:p>
          <a:p>
            <a:r>
              <a:rPr lang="hr-HR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moto: </a:t>
            </a:r>
            <a:r>
              <a:rPr lang="hr-HR" sz="2400" b="1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Ujedinjeni u različitosti</a:t>
            </a:r>
          </a:p>
          <a:p>
            <a:r>
              <a:rPr lang="hr-HR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rođendan: 9. svibnja</a:t>
            </a:r>
          </a:p>
          <a:p>
            <a:r>
              <a:rPr lang="hr-HR" sz="2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valuta: euro (€)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754" y="1304301"/>
            <a:ext cx="6068371" cy="40399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3183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848" y="-64168"/>
            <a:ext cx="8968152" cy="69221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189" y="-32084"/>
            <a:ext cx="4363453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hr-HR" sz="1600" b="1" dirty="0" smtClean="0"/>
              <a:t>Austrija</a:t>
            </a:r>
            <a:r>
              <a:rPr lang="hr-HR" sz="1600" dirty="0" smtClean="0"/>
              <a:t> (Österreich)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Belgija</a:t>
            </a:r>
            <a:r>
              <a:rPr lang="hr-HR" sz="1600" dirty="0" smtClean="0"/>
              <a:t> (België, Belgique)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Bugarska</a:t>
            </a:r>
            <a:r>
              <a:rPr lang="hr-HR" sz="1600" dirty="0" smtClean="0"/>
              <a:t> (</a:t>
            </a:r>
            <a:r>
              <a:rPr lang="az-Cyrl-AZ" sz="1600" dirty="0" smtClean="0"/>
              <a:t>България</a:t>
            </a:r>
            <a:r>
              <a:rPr lang="hr-HR" sz="1600" dirty="0" smtClean="0"/>
              <a:t>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Cipar</a:t>
            </a:r>
            <a:r>
              <a:rPr lang="hr-HR" sz="1600" dirty="0" smtClean="0"/>
              <a:t> (</a:t>
            </a:r>
            <a:r>
              <a:rPr lang="el-GR" sz="1600" dirty="0" smtClean="0"/>
              <a:t>Κύπρος</a:t>
            </a:r>
            <a:r>
              <a:rPr lang="hr-HR" sz="1600" dirty="0" smtClean="0"/>
              <a:t>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Češka</a:t>
            </a:r>
            <a:r>
              <a:rPr lang="hr-HR" sz="1600" dirty="0" smtClean="0"/>
              <a:t> (Česko)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Danska</a:t>
            </a:r>
            <a:r>
              <a:rPr lang="hr-HR" sz="1600" dirty="0" smtClean="0"/>
              <a:t> (Danmark)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Estonija</a:t>
            </a:r>
            <a:r>
              <a:rPr lang="hr-HR" sz="1600" dirty="0" smtClean="0"/>
              <a:t> (Eesti)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Finska</a:t>
            </a:r>
            <a:r>
              <a:rPr lang="hr-HR" sz="1600" dirty="0" smtClean="0"/>
              <a:t> (Suomi)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Francuska </a:t>
            </a:r>
            <a:r>
              <a:rPr lang="hr-HR" sz="1600" dirty="0" smtClean="0"/>
              <a:t>(France)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Grčka </a:t>
            </a:r>
            <a:r>
              <a:rPr lang="hr-HR" sz="1600" dirty="0" smtClean="0"/>
              <a:t>(</a:t>
            </a:r>
            <a:r>
              <a:rPr lang="el-GR" sz="1600" dirty="0" smtClean="0"/>
              <a:t>Ελλάδα</a:t>
            </a:r>
            <a:r>
              <a:rPr lang="hr-HR" sz="1600" dirty="0" smtClean="0"/>
              <a:t>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Hrvatska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Irska </a:t>
            </a:r>
            <a:r>
              <a:rPr lang="hr-HR" sz="1600" dirty="0" smtClean="0"/>
              <a:t>(Éire, Ireland)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Italija </a:t>
            </a:r>
            <a:r>
              <a:rPr lang="hr-HR" sz="1600" dirty="0" smtClean="0"/>
              <a:t>(Italia)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Latvija </a:t>
            </a:r>
            <a:r>
              <a:rPr lang="hr-HR" sz="1600" dirty="0" smtClean="0"/>
              <a:t>(Latvija)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Litva </a:t>
            </a:r>
            <a:r>
              <a:rPr lang="hr-HR" sz="1600" dirty="0" smtClean="0"/>
              <a:t>(Lietuva)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Luksemburg </a:t>
            </a:r>
            <a:r>
              <a:rPr lang="hr-HR" sz="1600" dirty="0" smtClean="0"/>
              <a:t>(Lëtzebuerg)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Mađarska </a:t>
            </a:r>
            <a:r>
              <a:rPr lang="hr-HR" sz="1600" dirty="0" smtClean="0"/>
              <a:t>(Magyarorszag)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Malta </a:t>
            </a:r>
            <a:r>
              <a:rPr lang="hr-HR" sz="1600" dirty="0" smtClean="0"/>
              <a:t>(Malta)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Nizozemska </a:t>
            </a:r>
            <a:r>
              <a:rPr lang="hr-HR" sz="1600" dirty="0" smtClean="0"/>
              <a:t>(Nederland)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Njemačka </a:t>
            </a:r>
            <a:r>
              <a:rPr lang="hr-HR" sz="1600" dirty="0" smtClean="0"/>
              <a:t>(Deutschland)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Poljska </a:t>
            </a:r>
            <a:r>
              <a:rPr lang="hr-HR" sz="1600" dirty="0" smtClean="0"/>
              <a:t>(Polska)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Portugal </a:t>
            </a:r>
            <a:r>
              <a:rPr lang="hr-HR" sz="1600" dirty="0" smtClean="0"/>
              <a:t>(Portugal)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Rumunjska </a:t>
            </a:r>
            <a:r>
              <a:rPr lang="hr-HR" sz="1600" dirty="0" smtClean="0"/>
              <a:t>(România)</a:t>
            </a:r>
            <a:endParaRPr lang="hr-HR" sz="1600" b="1" dirty="0" smtClean="0"/>
          </a:p>
          <a:p>
            <a:pPr marL="342900" indent="-342900">
              <a:buAutoNum type="arabicPeriod"/>
            </a:pPr>
            <a:r>
              <a:rPr lang="hr-HR" sz="1600" b="1" dirty="0" smtClean="0"/>
              <a:t>Slovačka </a:t>
            </a:r>
            <a:r>
              <a:rPr lang="hr-HR" sz="1600" dirty="0" smtClean="0"/>
              <a:t>(Slovensko)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Slovenija </a:t>
            </a:r>
            <a:r>
              <a:rPr lang="hr-HR" sz="1600" dirty="0" smtClean="0"/>
              <a:t>(Slovenija)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Španjolska </a:t>
            </a:r>
            <a:r>
              <a:rPr lang="hr-HR" sz="1600" dirty="0" smtClean="0"/>
              <a:t>(España)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Švedska </a:t>
            </a:r>
            <a:r>
              <a:rPr lang="hr-HR" sz="1600" dirty="0" smtClean="0"/>
              <a:t>(Sverige)</a:t>
            </a:r>
          </a:p>
          <a:p>
            <a:pPr marL="342900" indent="-342900">
              <a:buAutoNum type="arabicPeriod"/>
            </a:pPr>
            <a:r>
              <a:rPr lang="hr-HR" sz="1600" b="1" dirty="0" smtClean="0"/>
              <a:t>Ujedinjeno Kraljevstvo </a:t>
            </a:r>
            <a:r>
              <a:rPr lang="hr-HR" sz="1600" dirty="0" smtClean="0"/>
              <a:t>(United Kingdom)</a:t>
            </a:r>
          </a:p>
        </p:txBody>
      </p:sp>
    </p:spTree>
    <p:extLst>
      <p:ext uri="{BB962C8B-B14F-4D97-AF65-F5344CB8AC3E}">
        <p14:creationId xmlns:p14="http://schemas.microsoft.com/office/powerpoint/2010/main" val="3683665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C06-1957-58 European Community map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6" y="-56147"/>
            <a:ext cx="8988424" cy="6914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4845" y="1556083"/>
            <a:ext cx="467627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 smtClean="0"/>
              <a:t>Europska ekonomska zajednica, 1957.</a:t>
            </a:r>
          </a:p>
          <a:p>
            <a:endParaRPr lang="hr-HR" b="1" dirty="0"/>
          </a:p>
          <a:p>
            <a:r>
              <a:rPr lang="hr-HR" b="1" dirty="0" smtClean="0"/>
              <a:t>1. Belgija</a:t>
            </a:r>
          </a:p>
          <a:p>
            <a:endParaRPr lang="hr-HR" b="1" dirty="0" smtClean="0"/>
          </a:p>
          <a:p>
            <a:r>
              <a:rPr lang="hr-HR" b="1" dirty="0" smtClean="0"/>
              <a:t>2. Francuska</a:t>
            </a:r>
          </a:p>
          <a:p>
            <a:endParaRPr lang="hr-HR" b="1" dirty="0"/>
          </a:p>
          <a:p>
            <a:r>
              <a:rPr lang="hr-HR" b="1" dirty="0" smtClean="0"/>
              <a:t>3. Italija</a:t>
            </a:r>
          </a:p>
          <a:p>
            <a:endParaRPr lang="hr-HR" b="1" dirty="0"/>
          </a:p>
          <a:p>
            <a:r>
              <a:rPr lang="hr-HR" b="1" dirty="0" smtClean="0"/>
              <a:t>4. Luksemburg</a:t>
            </a:r>
          </a:p>
          <a:p>
            <a:endParaRPr lang="hr-HR" b="1" dirty="0" smtClean="0"/>
          </a:p>
          <a:p>
            <a:r>
              <a:rPr lang="hr-HR" b="1" dirty="0" smtClean="0"/>
              <a:t>5. Nizozemska</a:t>
            </a:r>
          </a:p>
          <a:p>
            <a:pPr marL="342900" indent="-342900">
              <a:buAutoNum type="arabicPeriod"/>
            </a:pPr>
            <a:endParaRPr lang="hr-HR" b="1" dirty="0" smtClean="0"/>
          </a:p>
          <a:p>
            <a:r>
              <a:rPr lang="hr-HR" b="1" dirty="0" smtClean="0"/>
              <a:t>6. Zapadna Njemačka </a:t>
            </a:r>
            <a:endParaRPr lang="hr-HR" b="1" dirty="0"/>
          </a:p>
        </p:txBody>
      </p:sp>
      <p:pic>
        <p:nvPicPr>
          <p:cNvPr id="1026" name="Picture 2" descr="Slikovni rezultat za belgij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203576" y="2047247"/>
            <a:ext cx="774868" cy="457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likovni rezultat za francusk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6" y="2576968"/>
            <a:ext cx="774868" cy="51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likovni rezultat za italij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6" y="3166914"/>
            <a:ext cx="774868" cy="516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likovni rezultat za luksembur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6" y="3755827"/>
            <a:ext cx="774868" cy="46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likovni rezultat za nizozemsk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6" y="4293082"/>
            <a:ext cx="774868" cy="51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likovni rezultat za zapadna njemaÄka zastav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6" y="4881672"/>
            <a:ext cx="774868" cy="46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85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C09-1973 European Community map enlargement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211" y="-72189"/>
            <a:ext cx="9063789" cy="693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4844" y="1556083"/>
            <a:ext cx="55313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 smtClean="0"/>
              <a:t>Prvo proširenje, 1973.</a:t>
            </a:r>
          </a:p>
          <a:p>
            <a:endParaRPr lang="hr-HR" b="1" dirty="0"/>
          </a:p>
          <a:p>
            <a:r>
              <a:rPr lang="hr-HR" b="1" dirty="0" smtClean="0"/>
              <a:t>1. Danska</a:t>
            </a:r>
          </a:p>
          <a:p>
            <a:endParaRPr lang="hr-HR" b="1" dirty="0" smtClean="0"/>
          </a:p>
          <a:p>
            <a:r>
              <a:rPr lang="hr-HR" b="1" dirty="0" smtClean="0"/>
              <a:t>2. Irska</a:t>
            </a:r>
          </a:p>
          <a:p>
            <a:endParaRPr lang="hr-HR" b="1" dirty="0" smtClean="0"/>
          </a:p>
          <a:p>
            <a:r>
              <a:rPr lang="hr-HR" b="1" dirty="0" smtClean="0"/>
              <a:t>3. Ujedinjeno Kraljevstvo</a:t>
            </a:r>
          </a:p>
          <a:p>
            <a:endParaRPr lang="hr-HR" b="1" dirty="0"/>
          </a:p>
          <a:p>
            <a:r>
              <a:rPr lang="hr-HR" b="1" dirty="0" smtClean="0"/>
              <a:t>*Alžir je 1962. prestao biti sastavni dio Francuske </a:t>
            </a:r>
          </a:p>
        </p:txBody>
      </p:sp>
      <p:pic>
        <p:nvPicPr>
          <p:cNvPr id="4" name="Picture 14" descr="Slikovni rezultat za dansk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998" y="2038149"/>
            <a:ext cx="774868" cy="45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likovni rezultat za irsk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998" y="2605085"/>
            <a:ext cx="774868" cy="51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likovni rezultat za ujedinjeno kraljevstvo zastav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998" y="3231169"/>
            <a:ext cx="774868" cy="38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86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C10-1981 European Community map enlargement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211" y="-74446"/>
            <a:ext cx="9063789" cy="6931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4844" y="1556083"/>
            <a:ext cx="55313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 smtClean="0"/>
              <a:t>Drugo proširenje, 1981.</a:t>
            </a:r>
          </a:p>
          <a:p>
            <a:endParaRPr lang="hr-HR" b="1" dirty="0"/>
          </a:p>
          <a:p>
            <a:r>
              <a:rPr lang="hr-HR" b="1" dirty="0" smtClean="0"/>
              <a:t>1. Grčka</a:t>
            </a:r>
          </a:p>
        </p:txBody>
      </p:sp>
      <p:pic>
        <p:nvPicPr>
          <p:cNvPr id="4" name="Picture 6" descr="Slikovni rezultat za grÄka zastav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211" y="2017748"/>
            <a:ext cx="774868" cy="51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46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EC12-1986 European Community map enlargement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211" y="-66424"/>
            <a:ext cx="9063789" cy="6931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4844" y="1556083"/>
            <a:ext cx="55313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 smtClean="0"/>
              <a:t>Treće proširenje, 1986.</a:t>
            </a:r>
          </a:p>
          <a:p>
            <a:endParaRPr lang="hr-HR" b="1" dirty="0"/>
          </a:p>
          <a:p>
            <a:r>
              <a:rPr lang="hr-HR" b="1" dirty="0" smtClean="0"/>
              <a:t>1. Španjolska</a:t>
            </a:r>
          </a:p>
          <a:p>
            <a:endParaRPr lang="hr-HR" b="1" dirty="0" smtClean="0"/>
          </a:p>
          <a:p>
            <a:r>
              <a:rPr lang="hr-HR" b="1" dirty="0" smtClean="0"/>
              <a:t>2. Portugal</a:t>
            </a:r>
          </a:p>
          <a:p>
            <a:endParaRPr lang="hr-HR" b="1" dirty="0"/>
          </a:p>
          <a:p>
            <a:r>
              <a:rPr lang="hr-HR" b="1" dirty="0" smtClean="0"/>
              <a:t>*1985. Grenland napušta zajednicu</a:t>
            </a:r>
          </a:p>
        </p:txBody>
      </p:sp>
      <p:pic>
        <p:nvPicPr>
          <p:cNvPr id="4" name="Picture 8" descr="Slikovni rezultat za Å¡panjolsk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211" y="1965158"/>
            <a:ext cx="821094" cy="484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Slikovni rezultat za portuga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158" y="2571745"/>
            <a:ext cx="818147" cy="54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84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U15-1995 European Union map enlargement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936" y="-64168"/>
            <a:ext cx="9052064" cy="692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4844" y="1556083"/>
            <a:ext cx="55313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 smtClean="0"/>
              <a:t>Četvrto proširenje, 1995.</a:t>
            </a:r>
          </a:p>
          <a:p>
            <a:endParaRPr lang="hr-HR" b="1" dirty="0"/>
          </a:p>
          <a:p>
            <a:r>
              <a:rPr lang="hr-HR" b="1" dirty="0" smtClean="0"/>
              <a:t>1. Austrija</a:t>
            </a:r>
          </a:p>
          <a:p>
            <a:pPr marL="342900" indent="-342900">
              <a:buAutoNum type="arabicPeriod"/>
            </a:pPr>
            <a:endParaRPr lang="hr-HR" b="1" dirty="0" smtClean="0"/>
          </a:p>
          <a:p>
            <a:r>
              <a:rPr lang="hr-HR" b="1" dirty="0" smtClean="0"/>
              <a:t>2. Finska</a:t>
            </a:r>
          </a:p>
          <a:p>
            <a:endParaRPr lang="hr-HR" b="1" dirty="0" smtClean="0"/>
          </a:p>
          <a:p>
            <a:r>
              <a:rPr lang="hr-HR" b="1" dirty="0" smtClean="0"/>
              <a:t>3. Švedska</a:t>
            </a:r>
          </a:p>
          <a:p>
            <a:endParaRPr lang="hr-HR" b="1" dirty="0"/>
          </a:p>
          <a:p>
            <a:r>
              <a:rPr lang="hr-HR" b="1" dirty="0" smtClean="0"/>
              <a:t>*1990. ujedinjenje Njemačke</a:t>
            </a:r>
          </a:p>
          <a:p>
            <a:r>
              <a:rPr lang="hr-HR" b="1" dirty="0" smtClean="0"/>
              <a:t>*1. siječnja 1993. Maastrichtski ugovor</a:t>
            </a:r>
          </a:p>
        </p:txBody>
      </p:sp>
      <p:pic>
        <p:nvPicPr>
          <p:cNvPr id="4" name="Picture 16" descr="Slikovni rezultat za austrij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936" y="2020284"/>
            <a:ext cx="774868" cy="516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Slikovni rezultat za finsk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936" y="2664180"/>
            <a:ext cx="774868" cy="45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Slikovni rezultat za Å¡vedsk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936" y="3249961"/>
            <a:ext cx="774868" cy="45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642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U25-2004 European Union map enlargement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985" y="-66425"/>
            <a:ext cx="9055015" cy="692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673767"/>
            <a:ext cx="553135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 smtClean="0"/>
              <a:t>Peto proširenje (prvi dio), 2004.</a:t>
            </a:r>
          </a:p>
          <a:p>
            <a:endParaRPr lang="hr-HR" b="1" dirty="0"/>
          </a:p>
          <a:p>
            <a:r>
              <a:rPr lang="hr-HR" b="1" dirty="0" smtClean="0"/>
              <a:t>1. Cipar</a:t>
            </a:r>
          </a:p>
          <a:p>
            <a:pPr marL="342900" indent="-342900">
              <a:buAutoNum type="arabicPeriod"/>
            </a:pPr>
            <a:endParaRPr lang="hr-HR" b="1" dirty="0" smtClean="0"/>
          </a:p>
          <a:p>
            <a:r>
              <a:rPr lang="hr-HR" b="1" dirty="0" smtClean="0"/>
              <a:t>2. Češka</a:t>
            </a:r>
          </a:p>
          <a:p>
            <a:pPr marL="342900" indent="-342900">
              <a:buAutoNum type="arabicPeriod"/>
            </a:pPr>
            <a:endParaRPr lang="hr-HR" b="1" dirty="0" smtClean="0"/>
          </a:p>
          <a:p>
            <a:r>
              <a:rPr lang="hr-HR" b="1" dirty="0" smtClean="0"/>
              <a:t>3. Estonija</a:t>
            </a:r>
          </a:p>
          <a:p>
            <a:pPr marL="342900" indent="-342900">
              <a:buAutoNum type="arabicPeriod"/>
            </a:pPr>
            <a:endParaRPr lang="hr-HR" b="1" dirty="0" smtClean="0"/>
          </a:p>
          <a:p>
            <a:r>
              <a:rPr lang="hr-HR" b="1" dirty="0" smtClean="0"/>
              <a:t>4. Litva</a:t>
            </a:r>
          </a:p>
          <a:p>
            <a:pPr marL="342900" indent="-342900">
              <a:buAutoNum type="arabicPeriod"/>
            </a:pPr>
            <a:endParaRPr lang="hr-HR" b="1" dirty="0" smtClean="0"/>
          </a:p>
          <a:p>
            <a:r>
              <a:rPr lang="hr-HR" b="1" dirty="0" smtClean="0"/>
              <a:t>5. Latvija</a:t>
            </a:r>
          </a:p>
          <a:p>
            <a:pPr marL="342900" indent="-342900">
              <a:buAutoNum type="arabicPeriod"/>
            </a:pPr>
            <a:endParaRPr lang="hr-HR" b="1" dirty="0" smtClean="0"/>
          </a:p>
          <a:p>
            <a:r>
              <a:rPr lang="hr-HR" b="1" dirty="0" smtClean="0"/>
              <a:t>6. Mađarska</a:t>
            </a:r>
          </a:p>
          <a:p>
            <a:pPr marL="342900" indent="-342900">
              <a:buAutoNum type="arabicPeriod"/>
            </a:pPr>
            <a:endParaRPr lang="hr-HR" b="1" dirty="0" smtClean="0"/>
          </a:p>
          <a:p>
            <a:r>
              <a:rPr lang="hr-HR" b="1" dirty="0" smtClean="0"/>
              <a:t>7. Malta</a:t>
            </a:r>
          </a:p>
          <a:p>
            <a:pPr marL="342900" indent="-342900">
              <a:buAutoNum type="arabicPeriod"/>
            </a:pPr>
            <a:endParaRPr lang="hr-HR" b="1" dirty="0" smtClean="0"/>
          </a:p>
          <a:p>
            <a:r>
              <a:rPr lang="hr-HR" b="1" dirty="0" smtClean="0"/>
              <a:t>8. Poljska</a:t>
            </a:r>
          </a:p>
          <a:p>
            <a:pPr marL="342900" indent="-342900">
              <a:buAutoNum type="arabicPeriod"/>
            </a:pPr>
            <a:endParaRPr lang="hr-HR" b="1" dirty="0" smtClean="0"/>
          </a:p>
          <a:p>
            <a:r>
              <a:rPr lang="hr-HR" b="1" dirty="0" smtClean="0"/>
              <a:t>9. Slovačka</a:t>
            </a:r>
          </a:p>
          <a:p>
            <a:endParaRPr lang="hr-HR" b="1" dirty="0"/>
          </a:p>
          <a:p>
            <a:r>
              <a:rPr lang="hr-HR" b="1" dirty="0" smtClean="0"/>
              <a:t>10. Slovenija</a:t>
            </a:r>
          </a:p>
        </p:txBody>
      </p:sp>
      <p:pic>
        <p:nvPicPr>
          <p:cNvPr id="4" name="Picture 18" descr="Slikovni rezultat za cipa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243" y="1171070"/>
            <a:ext cx="774868" cy="516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Slikovni rezultat za ÄeÅ¡k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985" y="1705776"/>
            <a:ext cx="774868" cy="51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ovezana slik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243" y="2278334"/>
            <a:ext cx="774868" cy="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Slikovni rezultat za litv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985" y="2801212"/>
            <a:ext cx="774868" cy="46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Slikovni rezultat za latvij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985" y="3365157"/>
            <a:ext cx="774868" cy="516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Slikovni rezultat za maÄarsk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985" y="3973591"/>
            <a:ext cx="774868" cy="457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Slikovni rezultat za malta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243" y="4547956"/>
            <a:ext cx="775610" cy="517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Slikovni rezultat za poljska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243" y="5156380"/>
            <a:ext cx="774868" cy="48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 descr="Slikovni rezultat za slovaÄka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243" y="5679988"/>
            <a:ext cx="774868" cy="51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2" name="Picture 18" descr="Slikovni rezultat za slovenija zastava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243" y="6237934"/>
            <a:ext cx="774868" cy="51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13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U27-2007 European Union map enlargement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126" y="-90488"/>
            <a:ext cx="9095874" cy="695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4844" y="1556083"/>
            <a:ext cx="55313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 smtClean="0"/>
              <a:t>Peto proširenje (drugi dio), 2007.</a:t>
            </a:r>
          </a:p>
          <a:p>
            <a:endParaRPr lang="hr-HR" b="1" dirty="0"/>
          </a:p>
          <a:p>
            <a:r>
              <a:rPr lang="hr-HR" b="1" dirty="0" smtClean="0"/>
              <a:t>1. Bugarska</a:t>
            </a:r>
          </a:p>
          <a:p>
            <a:endParaRPr lang="hr-HR" b="1" dirty="0" smtClean="0"/>
          </a:p>
          <a:p>
            <a:r>
              <a:rPr lang="hr-HR" b="1" dirty="0" smtClean="0"/>
              <a:t>2. Rumunjska</a:t>
            </a:r>
          </a:p>
        </p:txBody>
      </p:sp>
      <p:pic>
        <p:nvPicPr>
          <p:cNvPr id="4" name="Picture 2" descr="Slikovni rezultat za bugarsk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126" y="1991100"/>
            <a:ext cx="840366" cy="457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likovni rezultat za rumunjska zastav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127" y="2553377"/>
            <a:ext cx="840366" cy="56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649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U28-2013 European Union map enlargement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496" y="-74446"/>
            <a:ext cx="9065504" cy="693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4845" y="1556083"/>
            <a:ext cx="720774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 smtClean="0"/>
              <a:t>Šesto proširenje, 2013.</a:t>
            </a:r>
          </a:p>
          <a:p>
            <a:endParaRPr lang="hr-HR" b="1" dirty="0"/>
          </a:p>
          <a:p>
            <a:pPr marL="342900" indent="-342900">
              <a:buAutoNum type="arabicPeriod"/>
            </a:pPr>
            <a:r>
              <a:rPr lang="hr-HR" b="1" dirty="0" smtClean="0"/>
              <a:t>Hrvatska</a:t>
            </a:r>
          </a:p>
          <a:p>
            <a:pPr marL="342900" indent="-342900">
              <a:buAutoNum type="arabicPeriod"/>
            </a:pPr>
            <a:endParaRPr lang="hr-HR" b="1" dirty="0"/>
          </a:p>
          <a:p>
            <a:r>
              <a:rPr lang="hr-HR" b="1" dirty="0" smtClean="0"/>
              <a:t>*10. listopada 2010. karipski otoci Bonaire, Saba i Saint Eustatius  postali su izravni dio Nizozemske</a:t>
            </a:r>
          </a:p>
          <a:p>
            <a:r>
              <a:rPr lang="hr-HR" b="1" dirty="0" smtClean="0"/>
              <a:t>*1. siječnja 2012. francuski prekomorski departman                                                                                                                      Sveti Bartolomej napušta Europsku Uniju</a:t>
            </a:r>
          </a:p>
          <a:p>
            <a:r>
              <a:rPr lang="hr-HR" b="1" dirty="0" smtClean="0"/>
              <a:t>*1. siječnja 2014. francuski prekomorski departman                                                                                                                  Mayotte je postao dio Europske Unije </a:t>
            </a:r>
          </a:p>
        </p:txBody>
      </p:sp>
      <p:pic>
        <p:nvPicPr>
          <p:cNvPr id="4" name="Picture 6" descr="Slikovni rezultat za hrvatska zastav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496" y="2036988"/>
            <a:ext cx="876009" cy="459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84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upload.wikimedia.org/wikipedia/commons/thumb/a/ad/EU_and_EFTA.svg/680px-EU_and_EFTA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1" y="-62247"/>
            <a:ext cx="8991600" cy="692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4844" y="1556083"/>
            <a:ext cx="55313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 smtClean="0"/>
              <a:t>Zemlje članice EFTA-e</a:t>
            </a:r>
          </a:p>
          <a:p>
            <a:endParaRPr lang="hr-HR" b="1" dirty="0"/>
          </a:p>
          <a:p>
            <a:pPr marL="342900" indent="-342900">
              <a:buAutoNum type="arabicPeriod"/>
            </a:pPr>
            <a:r>
              <a:rPr lang="hr-HR" b="1" dirty="0" smtClean="0"/>
              <a:t>Island</a:t>
            </a:r>
            <a:endParaRPr lang="hr-HR" b="1" dirty="0"/>
          </a:p>
          <a:p>
            <a:pPr marL="342900" indent="-342900">
              <a:buAutoNum type="arabicPeriod"/>
            </a:pPr>
            <a:endParaRPr lang="hr-HR" b="1" dirty="0" smtClean="0"/>
          </a:p>
          <a:p>
            <a:r>
              <a:rPr lang="hr-HR" b="1" dirty="0" smtClean="0"/>
              <a:t>2. Norveška</a:t>
            </a:r>
          </a:p>
          <a:p>
            <a:endParaRPr lang="hr-HR" b="1" dirty="0"/>
          </a:p>
          <a:p>
            <a:r>
              <a:rPr lang="hr-HR" b="1" dirty="0" smtClean="0"/>
              <a:t>3. Švicarska</a:t>
            </a:r>
          </a:p>
          <a:p>
            <a:pPr marL="342900" indent="-342900">
              <a:buAutoNum type="arabicPeriod"/>
            </a:pPr>
            <a:endParaRPr lang="hr-HR" b="1" dirty="0"/>
          </a:p>
          <a:p>
            <a:pPr marL="342900" indent="-342900">
              <a:buAutoNum type="arabicPeriod"/>
            </a:pPr>
            <a:endParaRPr lang="hr-HR" b="1" dirty="0" smtClean="0"/>
          </a:p>
        </p:txBody>
      </p:sp>
      <p:pic>
        <p:nvPicPr>
          <p:cNvPr id="5" name="Picture 8" descr="Slikovni rezultat za island zastav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1" y="1978813"/>
            <a:ext cx="774868" cy="55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likovni rezultat za norveÅ¡k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1" y="2605598"/>
            <a:ext cx="774868" cy="56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Slikovni rezultat za Å¡vicarska zastav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1" y="3238253"/>
            <a:ext cx="554791" cy="554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16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upload.wikimedia.org/wikipedia/commons/thumb/5/56/Further_European_Union_Enlargement.svg/680px-Further_European_Union_Enlargement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496" y="-74446"/>
            <a:ext cx="9065504" cy="693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88231"/>
            <a:ext cx="553135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b="1" dirty="0" smtClean="0"/>
              <a:t>Kandidati i potencijalni kandidati za ulazak u EU</a:t>
            </a:r>
          </a:p>
          <a:p>
            <a:endParaRPr lang="hr-HR" sz="1600" b="1" dirty="0"/>
          </a:p>
          <a:p>
            <a:pPr marL="342900" indent="-342900">
              <a:buAutoNum type="arabicPeriod"/>
            </a:pPr>
            <a:r>
              <a:rPr lang="hr-HR" sz="1600" b="1" dirty="0" smtClean="0"/>
              <a:t>Albanija</a:t>
            </a:r>
          </a:p>
          <a:p>
            <a:pPr marL="342900" indent="-342900">
              <a:buAutoNum type="arabicPeriod"/>
            </a:pPr>
            <a:endParaRPr lang="hr-HR" sz="1600" b="1" dirty="0"/>
          </a:p>
          <a:p>
            <a:pPr marL="342900" indent="-342900">
              <a:buAutoNum type="arabicPeriod"/>
            </a:pPr>
            <a:r>
              <a:rPr lang="hr-HR" sz="1600" b="1" dirty="0" smtClean="0"/>
              <a:t>Crna Gora</a:t>
            </a:r>
          </a:p>
          <a:p>
            <a:pPr marL="342900" indent="-342900">
              <a:buAutoNum type="arabicPeriod"/>
            </a:pPr>
            <a:endParaRPr lang="hr-HR" sz="1600" b="1" dirty="0"/>
          </a:p>
          <a:p>
            <a:pPr marL="342900" indent="-342900">
              <a:buAutoNum type="arabicPeriod"/>
            </a:pPr>
            <a:r>
              <a:rPr lang="hr-HR" sz="1600" b="1" dirty="0" smtClean="0"/>
              <a:t>Makedonija (FYROM-BJRM)</a:t>
            </a:r>
          </a:p>
          <a:p>
            <a:pPr marL="342900" indent="-342900">
              <a:buAutoNum type="arabicPeriod"/>
            </a:pPr>
            <a:endParaRPr lang="hr-HR" sz="1600" b="1" dirty="0"/>
          </a:p>
          <a:p>
            <a:pPr marL="342900" indent="-342900">
              <a:buAutoNum type="arabicPeriod"/>
            </a:pPr>
            <a:r>
              <a:rPr lang="hr-HR" sz="1600" b="1" dirty="0" smtClean="0"/>
              <a:t>Srbija</a:t>
            </a:r>
          </a:p>
          <a:p>
            <a:pPr marL="342900" indent="-342900">
              <a:buAutoNum type="arabicPeriod"/>
            </a:pPr>
            <a:endParaRPr lang="hr-HR" sz="1600" b="1" dirty="0"/>
          </a:p>
          <a:p>
            <a:pPr marL="342900" indent="-342900">
              <a:buAutoNum type="arabicPeriod"/>
            </a:pPr>
            <a:r>
              <a:rPr lang="hr-HR" sz="1600" b="1" dirty="0" smtClean="0"/>
              <a:t>Turska</a:t>
            </a:r>
          </a:p>
          <a:p>
            <a:pPr marL="342900" indent="-342900">
              <a:buAutoNum type="arabicPeriod"/>
            </a:pPr>
            <a:endParaRPr lang="hr-HR" sz="1600" b="1" dirty="0"/>
          </a:p>
          <a:p>
            <a:pPr marL="342900" indent="-342900">
              <a:buAutoNum type="arabicPeriod"/>
            </a:pPr>
            <a:r>
              <a:rPr lang="hr-HR" sz="1600" b="1" dirty="0" smtClean="0"/>
              <a:t>Island</a:t>
            </a:r>
          </a:p>
          <a:p>
            <a:pPr marL="342900" indent="-342900">
              <a:buAutoNum type="arabicPeriod"/>
            </a:pPr>
            <a:endParaRPr lang="hr-HR" sz="1600" b="1" dirty="0"/>
          </a:p>
          <a:p>
            <a:pPr marL="342900" indent="-342900">
              <a:buAutoNum type="arabicPeriod"/>
            </a:pPr>
            <a:r>
              <a:rPr lang="hr-HR" sz="1600" b="1" dirty="0" smtClean="0"/>
              <a:t>Norveška</a:t>
            </a:r>
          </a:p>
          <a:p>
            <a:pPr marL="342900" indent="-342900">
              <a:buAutoNum type="arabicPeriod"/>
            </a:pPr>
            <a:endParaRPr lang="hr-HR" sz="1600" b="1" dirty="0"/>
          </a:p>
          <a:p>
            <a:pPr marL="342900" indent="-342900">
              <a:buAutoNum type="arabicPeriod"/>
            </a:pPr>
            <a:r>
              <a:rPr lang="hr-HR" sz="1600" b="1" dirty="0" smtClean="0"/>
              <a:t>Švicarska</a:t>
            </a:r>
          </a:p>
          <a:p>
            <a:pPr marL="342900" indent="-342900">
              <a:buAutoNum type="arabicPeriod"/>
            </a:pPr>
            <a:endParaRPr lang="hr-HR" sz="1600" b="1" dirty="0"/>
          </a:p>
          <a:p>
            <a:pPr marL="342900" indent="-342900">
              <a:buAutoNum type="arabicPeriod"/>
            </a:pPr>
            <a:r>
              <a:rPr lang="hr-HR" sz="1600" b="1" dirty="0" smtClean="0"/>
              <a:t>Bosna i Hercegovina</a:t>
            </a:r>
          </a:p>
          <a:p>
            <a:pPr marL="342900" indent="-342900">
              <a:buAutoNum type="arabicPeriod"/>
            </a:pPr>
            <a:endParaRPr lang="hr-HR" sz="1600" b="1" dirty="0"/>
          </a:p>
          <a:p>
            <a:pPr marL="342900" indent="-342900">
              <a:buAutoNum type="arabicPeriod"/>
            </a:pPr>
            <a:r>
              <a:rPr lang="hr-HR" sz="1600" b="1" dirty="0"/>
              <a:t> </a:t>
            </a:r>
            <a:r>
              <a:rPr lang="hr-HR" sz="1600" b="1" dirty="0" smtClean="0"/>
              <a:t>Kosovo</a:t>
            </a:r>
          </a:p>
          <a:p>
            <a:pPr marL="342900" indent="-342900">
              <a:buAutoNum type="arabicPeriod"/>
            </a:pPr>
            <a:endParaRPr lang="hr-HR" sz="1600" b="1" dirty="0"/>
          </a:p>
          <a:p>
            <a:r>
              <a:rPr lang="hr-HR" sz="1600" b="1" dirty="0" smtClean="0"/>
              <a:t>11. Moldavija</a:t>
            </a:r>
          </a:p>
          <a:p>
            <a:pPr marL="342900" indent="-342900">
              <a:buAutoNum type="arabicPeriod"/>
            </a:pPr>
            <a:endParaRPr lang="hr-HR" sz="1600" b="1" dirty="0"/>
          </a:p>
          <a:p>
            <a:r>
              <a:rPr lang="hr-HR" sz="1600" b="1" dirty="0" smtClean="0"/>
              <a:t>12. Ukrajina</a:t>
            </a:r>
          </a:p>
          <a:p>
            <a:pPr marL="342900" indent="-342900">
              <a:buAutoNum type="arabicPeriod"/>
            </a:pPr>
            <a:endParaRPr lang="hr-HR" sz="1600" b="1" dirty="0"/>
          </a:p>
          <a:p>
            <a:r>
              <a:rPr lang="hr-HR" sz="1600" b="1" dirty="0" smtClean="0"/>
              <a:t>13. Gruzija</a:t>
            </a:r>
            <a:endParaRPr lang="hr-HR" sz="1600" b="1" dirty="0"/>
          </a:p>
          <a:p>
            <a:pPr marL="342900" indent="-342900">
              <a:buAutoNum type="arabicPeriod"/>
            </a:pPr>
            <a:endParaRPr lang="hr-HR" b="1" dirty="0" smtClean="0"/>
          </a:p>
        </p:txBody>
      </p:sp>
      <p:pic>
        <p:nvPicPr>
          <p:cNvPr id="6" name="Picture 8" descr="Povezana slik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309" y="396764"/>
            <a:ext cx="835187" cy="55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ovezana slik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309" y="971828"/>
            <a:ext cx="835187" cy="469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Slikovni rezultat za fyro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309" y="1462170"/>
            <a:ext cx="835187" cy="417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Slikovni rezultat za srbija zastav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309" y="1900484"/>
            <a:ext cx="835187" cy="518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Slikovni rezultat za turska zastav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179" y="2370282"/>
            <a:ext cx="835843" cy="55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Slikovni rezultat za island zastav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179" y="2945335"/>
            <a:ext cx="828714" cy="51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Slikovni rezultat za norveÅ¡ka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179" y="3493104"/>
            <a:ext cx="835843" cy="51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Slikovni rezultat za Å¡vicarska zastava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179" y="4029390"/>
            <a:ext cx="515423" cy="51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Slikovni rezultat za bih zastava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179" y="4561972"/>
            <a:ext cx="828714" cy="414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Slikovni rezultat za kosovo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179" y="4993488"/>
            <a:ext cx="660758" cy="45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Slikovni rezultat za moldova fla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094" y="5464097"/>
            <a:ext cx="836799" cy="41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0" name="Picture 20" descr="Slikovni rezultat za ukrajin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094" y="5895613"/>
            <a:ext cx="741032" cy="445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2" name="Picture 22" descr="Slikovni rezultat za gruzija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094" y="6366223"/>
            <a:ext cx="782719" cy="47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5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Službeni jezici</a:t>
            </a:r>
            <a:endParaRPr lang="hr-HR" sz="44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677334" y="2149643"/>
            <a:ext cx="183682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9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az-Cyrl-AZ" altLang="en-US" sz="2000" dirty="0">
                <a:solidFill>
                  <a:srgbClr val="595959"/>
                </a:solidFill>
              </a:rPr>
              <a:t>Български</a:t>
            </a:r>
            <a:endParaRPr lang="fr-BE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lt-LT" altLang="en-US" sz="2000" dirty="0">
                <a:solidFill>
                  <a:srgbClr val="595959"/>
                </a:solidFill>
              </a:rPr>
              <a:t>Čeština</a:t>
            </a:r>
            <a:endParaRPr lang="fr-BE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 sz="2000" dirty="0">
                <a:solidFill>
                  <a:srgbClr val="595959"/>
                </a:solidFill>
              </a:rPr>
              <a:t>d</a:t>
            </a:r>
            <a:r>
              <a:rPr lang="lt-LT" altLang="en-US" sz="2000" dirty="0">
                <a:solidFill>
                  <a:srgbClr val="595959"/>
                </a:solidFill>
              </a:rPr>
              <a:t>ansk</a:t>
            </a:r>
            <a:endParaRPr lang="fr-BE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lt-LT" altLang="en-US" sz="2000" dirty="0">
                <a:solidFill>
                  <a:srgbClr val="595959"/>
                </a:solidFill>
              </a:rPr>
              <a:t>Deutsch</a:t>
            </a:r>
            <a:endParaRPr lang="fr-BE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lt-LT" altLang="en-US" sz="2000" dirty="0">
                <a:solidFill>
                  <a:srgbClr val="595959"/>
                </a:solidFill>
              </a:rPr>
              <a:t>eesti keel</a:t>
            </a:r>
            <a:endParaRPr lang="fr-BE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n-US" sz="2000" dirty="0">
                <a:solidFill>
                  <a:srgbClr val="595959"/>
                </a:solidFill>
              </a:rPr>
              <a:t>Ελληνικά</a:t>
            </a:r>
            <a:endParaRPr lang="fr-BE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fr-BE" altLang="en-US" sz="12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fr-BE" altLang="en-US" sz="1200" dirty="0">
              <a:solidFill>
                <a:srgbClr val="595959"/>
              </a:solidFill>
            </a:endParaRP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2914148" y="2149643"/>
            <a:ext cx="1652588" cy="3102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9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lt-LT" altLang="en-US" sz="2000" dirty="0">
                <a:solidFill>
                  <a:srgbClr val="595959"/>
                </a:solidFill>
              </a:rPr>
              <a:t>English</a:t>
            </a:r>
            <a:endParaRPr lang="fr-BE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 sz="2000" dirty="0">
                <a:solidFill>
                  <a:srgbClr val="595959"/>
                </a:solidFill>
              </a:rPr>
              <a:t>e</a:t>
            </a:r>
            <a:r>
              <a:rPr lang="lt-LT" altLang="en-US" sz="2000" dirty="0">
                <a:solidFill>
                  <a:srgbClr val="595959"/>
                </a:solidFill>
              </a:rPr>
              <a:t>spañol</a:t>
            </a:r>
            <a:endParaRPr lang="fr-BE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 sz="2000" dirty="0">
                <a:solidFill>
                  <a:srgbClr val="595959"/>
                </a:solidFill>
              </a:rPr>
              <a:t>f</a:t>
            </a:r>
            <a:r>
              <a:rPr lang="lt-LT" altLang="en-US" sz="2000" dirty="0">
                <a:solidFill>
                  <a:srgbClr val="595959"/>
                </a:solidFill>
              </a:rPr>
              <a:t>rançais</a:t>
            </a:r>
            <a:endParaRPr lang="fr-BE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lt-LT" altLang="en-US" sz="2000" dirty="0">
                <a:solidFill>
                  <a:srgbClr val="595959"/>
                </a:solidFill>
              </a:rPr>
              <a:t>Gaeilge</a:t>
            </a:r>
            <a:endParaRPr lang="fr-BE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 sz="2000" dirty="0">
                <a:solidFill>
                  <a:srgbClr val="595959"/>
                </a:solidFill>
              </a:rPr>
              <a:t>h</a:t>
            </a:r>
            <a:r>
              <a:rPr lang="lt-LT" altLang="en-US" sz="2000" dirty="0">
                <a:solidFill>
                  <a:srgbClr val="595959"/>
                </a:solidFill>
              </a:rPr>
              <a:t>rvatski</a:t>
            </a:r>
            <a:endParaRPr lang="fr-BE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 sz="2000" dirty="0">
                <a:solidFill>
                  <a:srgbClr val="595959"/>
                </a:solidFill>
              </a:rPr>
              <a:t>I</a:t>
            </a:r>
            <a:r>
              <a:rPr lang="lt-LT" altLang="en-US" sz="2000" dirty="0">
                <a:solidFill>
                  <a:srgbClr val="595959"/>
                </a:solidFill>
              </a:rPr>
              <a:t>taliano</a:t>
            </a:r>
            <a:endParaRPr lang="fr-BE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fr-BE" altLang="en-US" sz="1200" dirty="0">
              <a:solidFill>
                <a:srgbClr val="595959"/>
              </a:solidFill>
            </a:endParaRPr>
          </a:p>
        </p:txBody>
      </p:sp>
      <p:sp>
        <p:nvSpPr>
          <p:cNvPr id="7" name="TextBox 20"/>
          <p:cNvSpPr txBox="1">
            <a:spLocks noChangeArrowheads="1"/>
          </p:cNvSpPr>
          <p:nvPr/>
        </p:nvSpPr>
        <p:spPr bwMode="auto">
          <a:xfrm>
            <a:off x="4839311" y="2149643"/>
            <a:ext cx="247349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9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lt-LT" altLang="en-US" sz="2000" dirty="0">
                <a:solidFill>
                  <a:srgbClr val="595959"/>
                </a:solidFill>
              </a:rPr>
              <a:t>latviešu valoda</a:t>
            </a:r>
            <a:endParaRPr lang="fr-BE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lt-LT" altLang="en-US" sz="2000" dirty="0">
                <a:solidFill>
                  <a:srgbClr val="595959"/>
                </a:solidFill>
              </a:rPr>
              <a:t>lietuvių kalba</a:t>
            </a:r>
            <a:endParaRPr lang="fr-BE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 sz="2000" dirty="0">
                <a:solidFill>
                  <a:srgbClr val="595959"/>
                </a:solidFill>
              </a:rPr>
              <a:t>m</a:t>
            </a:r>
            <a:r>
              <a:rPr lang="lt-LT" altLang="en-US" sz="2000" dirty="0">
                <a:solidFill>
                  <a:srgbClr val="595959"/>
                </a:solidFill>
              </a:rPr>
              <a:t>agyar</a:t>
            </a:r>
            <a:endParaRPr lang="fr-BE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lt-LT" altLang="en-US" sz="2000" dirty="0">
                <a:solidFill>
                  <a:srgbClr val="595959"/>
                </a:solidFill>
              </a:rPr>
              <a:t>Malti</a:t>
            </a:r>
            <a:endParaRPr lang="fr-BE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lt-LT" altLang="en-US" sz="2000" dirty="0">
                <a:solidFill>
                  <a:srgbClr val="595959"/>
                </a:solidFill>
              </a:rPr>
              <a:t>Nederlands</a:t>
            </a:r>
            <a:endParaRPr lang="fr-BE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 sz="2000" dirty="0">
                <a:solidFill>
                  <a:srgbClr val="595959"/>
                </a:solidFill>
              </a:rPr>
              <a:t>p</a:t>
            </a:r>
            <a:r>
              <a:rPr lang="lt-LT" altLang="en-US" sz="2000" dirty="0">
                <a:solidFill>
                  <a:srgbClr val="595959"/>
                </a:solidFill>
              </a:rPr>
              <a:t>olski</a:t>
            </a:r>
            <a:endParaRPr lang="fr-BE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fr-BE" altLang="en-US" sz="12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fr-BE" altLang="en-US" sz="1200" dirty="0">
              <a:solidFill>
                <a:srgbClr val="595959"/>
              </a:solidFill>
            </a:endParaRPr>
          </a:p>
        </p:txBody>
      </p:sp>
      <p:sp>
        <p:nvSpPr>
          <p:cNvPr id="8" name="TextBox 20"/>
          <p:cNvSpPr txBox="1">
            <a:spLocks noChangeArrowheads="1"/>
          </p:cNvSpPr>
          <p:nvPr/>
        </p:nvSpPr>
        <p:spPr bwMode="auto">
          <a:xfrm>
            <a:off x="7513188" y="2149643"/>
            <a:ext cx="2216351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9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 sz="2000" dirty="0">
                <a:solidFill>
                  <a:srgbClr val="595959"/>
                </a:solidFill>
              </a:rPr>
              <a:t>p</a:t>
            </a:r>
            <a:r>
              <a:rPr lang="lt-LT" altLang="en-US" sz="2000" dirty="0">
                <a:solidFill>
                  <a:srgbClr val="595959"/>
                </a:solidFill>
              </a:rPr>
              <a:t>ortuguês</a:t>
            </a:r>
            <a:endParaRPr lang="fr-BE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 sz="2000" dirty="0">
                <a:solidFill>
                  <a:srgbClr val="595959"/>
                </a:solidFill>
              </a:rPr>
              <a:t>R</a:t>
            </a:r>
            <a:r>
              <a:rPr lang="lt-LT" altLang="en-US" sz="2000" dirty="0">
                <a:solidFill>
                  <a:srgbClr val="595959"/>
                </a:solidFill>
              </a:rPr>
              <a:t>omână</a:t>
            </a:r>
            <a:endParaRPr lang="fr-BE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 sz="2000" dirty="0">
                <a:solidFill>
                  <a:srgbClr val="595959"/>
                </a:solidFill>
              </a:rPr>
              <a:t>s</a:t>
            </a:r>
            <a:r>
              <a:rPr lang="lt-LT" altLang="en-US" sz="2000" dirty="0">
                <a:solidFill>
                  <a:srgbClr val="595959"/>
                </a:solidFill>
              </a:rPr>
              <a:t>lovenčina</a:t>
            </a:r>
            <a:endParaRPr lang="fr-BE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 sz="2000" dirty="0">
                <a:solidFill>
                  <a:srgbClr val="595959"/>
                </a:solidFill>
              </a:rPr>
              <a:t>s</a:t>
            </a:r>
            <a:r>
              <a:rPr lang="lt-LT" altLang="en-US" sz="2000" dirty="0">
                <a:solidFill>
                  <a:srgbClr val="595959"/>
                </a:solidFill>
              </a:rPr>
              <a:t>lovenščina</a:t>
            </a:r>
            <a:endParaRPr lang="fr-BE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BE" altLang="en-US" sz="2000" dirty="0">
                <a:solidFill>
                  <a:srgbClr val="595959"/>
                </a:solidFill>
              </a:rPr>
              <a:t>s</a:t>
            </a:r>
            <a:r>
              <a:rPr lang="lt-LT" altLang="en-US" sz="2000" dirty="0">
                <a:solidFill>
                  <a:srgbClr val="595959"/>
                </a:solidFill>
              </a:rPr>
              <a:t>uomi</a:t>
            </a:r>
            <a:endParaRPr lang="fr-BE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lt-LT" altLang="en-US" sz="2000" dirty="0">
                <a:solidFill>
                  <a:srgbClr val="595959"/>
                </a:solidFill>
              </a:rPr>
              <a:t>svenska</a:t>
            </a:r>
            <a:endParaRPr lang="en-US" altLang="en-US" sz="2000" dirty="0">
              <a:solidFill>
                <a:srgbClr val="595959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fr-BE" altLang="en-US" sz="1200" dirty="0">
              <a:solidFill>
                <a:srgbClr val="595959"/>
              </a:solidFill>
            </a:endParaRPr>
          </a:p>
        </p:txBody>
      </p:sp>
      <p:pic>
        <p:nvPicPr>
          <p:cNvPr id="1026" name="Picture 2" descr="Slikovni rezultat za european languag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5841" y="117226"/>
            <a:ext cx="2741327" cy="170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520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49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Koliko su velike zemlje EU-a?</a:t>
            </a:r>
            <a:r>
              <a:rPr lang="hr-HR" sz="2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/>
            </a:r>
            <a:br>
              <a:rPr lang="hr-HR" sz="20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hr-HR" sz="2200" b="1" dirty="0" smtClean="0">
                <a:solidFill>
                  <a:schemeClr val="bg2">
                    <a:lumMod val="50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*površina u 1000 </a:t>
            </a:r>
            <a:r>
              <a:rPr lang="en-US" altLang="en-US" sz="2200" b="1" dirty="0">
                <a:solidFill>
                  <a:schemeClr val="bg2">
                    <a:lumMod val="50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  <a:cs typeface="Segoe UI Semibold" panose="020B0702040204020203" pitchFamily="34" charset="0"/>
              </a:rPr>
              <a:t>km²</a:t>
            </a:r>
            <a:r>
              <a:rPr lang="en-US" altLang="en-US" sz="4400" b="1" dirty="0">
                <a:solidFill>
                  <a:srgbClr val="359AC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/>
            </a:r>
            <a:br>
              <a:rPr lang="en-US" altLang="en-US" sz="4400" b="1" dirty="0">
                <a:solidFill>
                  <a:srgbClr val="359AC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endParaRPr lang="hr-HR" sz="44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1786752"/>
            <a:ext cx="8306028" cy="5003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9534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Stanovništvo EU-a po državama</a:t>
            </a:r>
            <a:r>
              <a:rPr lang="hr-HR" sz="1200" b="1" dirty="0">
                <a:latin typeface="Batang" panose="02030600000101010101" pitchFamily="18" charset="-127"/>
                <a:ea typeface="Batang" panose="02030600000101010101" pitchFamily="18" charset="-127"/>
              </a:rPr>
              <a:t/>
            </a:r>
            <a:br>
              <a:rPr lang="hr-HR" sz="1200" b="1" dirty="0"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hr-HR" sz="2200" b="1" dirty="0" smtClean="0">
                <a:solidFill>
                  <a:schemeClr val="bg2">
                    <a:lumMod val="50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*izraženo u milijunima</a:t>
            </a:r>
            <a:endParaRPr lang="hr-HR" sz="22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1836822"/>
            <a:ext cx="8545326" cy="4734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1487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BDP po stanovniku</a:t>
            </a:r>
            <a:br>
              <a:rPr lang="hr-HR" sz="4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hr-HR" sz="2000" b="1" dirty="0" smtClean="0">
                <a:solidFill>
                  <a:schemeClr val="bg2">
                    <a:lumMod val="50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*indeks u kojem prosjek 28 zemalja EU-a iznosi 100</a:t>
            </a:r>
            <a:endParaRPr lang="hr-HR" sz="4400" b="1" dirty="0">
              <a:solidFill>
                <a:schemeClr val="bg2">
                  <a:lumMod val="50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2037347"/>
            <a:ext cx="8412680" cy="4586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7508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8596669" cy="1320800"/>
          </a:xfrm>
        </p:spPr>
        <p:txBody>
          <a:bodyPr>
            <a:noAutofit/>
          </a:bodyPr>
          <a:lstStyle/>
          <a:p>
            <a:r>
              <a:rPr lang="hr-HR" sz="4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Euro: jedinstvena valuta za Europljane</a:t>
            </a:r>
            <a:endParaRPr lang="hr-HR" sz="44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677333" y="2327870"/>
            <a:ext cx="3743325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sr-Latn-RS" dirty="0" err="1">
                <a:solidFill>
                  <a:srgbClr val="359AC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Zašto</a:t>
            </a:r>
            <a:r>
              <a:rPr lang="en-US" altLang="sr-Latn-RS" dirty="0">
                <a:solidFill>
                  <a:srgbClr val="359AC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euro?</a:t>
            </a:r>
            <a:r>
              <a:rPr lang="en-US" altLang="sr-Latn-RS" dirty="0">
                <a:solidFill>
                  <a:srgbClr val="359AC2"/>
                </a:solidFill>
                <a:latin typeface="Verdana" panose="020B0604030504040204" pitchFamily="34" charset="0"/>
              </a:rPr>
              <a:t/>
            </a:r>
            <a:br>
              <a:rPr lang="en-US" altLang="sr-Latn-RS" dirty="0">
                <a:solidFill>
                  <a:srgbClr val="359AC2"/>
                </a:solidFill>
                <a:latin typeface="Verdana" panose="020B0604030504040204" pitchFamily="34" charset="0"/>
              </a:rPr>
            </a:br>
            <a:endParaRPr lang="en-US" altLang="sr-Latn-RS" sz="1200" dirty="0">
              <a:solidFill>
                <a:srgbClr val="595959"/>
              </a:solidFill>
              <a:latin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altLang="sr-Latn-RS" sz="1200" dirty="0" err="1">
                <a:latin typeface="Verdana" panose="020B0604030504040204" pitchFamily="34" charset="0"/>
              </a:rPr>
              <a:t>Nema</a:t>
            </a:r>
            <a:r>
              <a:rPr lang="en-GB" altLang="sr-Latn-RS" sz="1200" dirty="0">
                <a:latin typeface="Verdana" panose="020B0604030504040204" pitchFamily="34" charset="0"/>
              </a:rPr>
              <a:t> </a:t>
            </a:r>
            <a:r>
              <a:rPr lang="en-GB" altLang="sr-Latn-RS" sz="1200" dirty="0" err="1">
                <a:latin typeface="Verdana" panose="020B0604030504040204" pitchFamily="34" charset="0"/>
              </a:rPr>
              <a:t>rizika</a:t>
            </a:r>
            <a:r>
              <a:rPr lang="en-GB" altLang="sr-Latn-RS" sz="1200" dirty="0">
                <a:latin typeface="Verdana" panose="020B0604030504040204" pitchFamily="34" charset="0"/>
              </a:rPr>
              <a:t> od </a:t>
            </a:r>
            <a:r>
              <a:rPr lang="en-GB" altLang="sr-Latn-RS" sz="1200" dirty="0" err="1">
                <a:latin typeface="Verdana" panose="020B0604030504040204" pitchFamily="34" charset="0"/>
              </a:rPr>
              <a:t>fluktuacije</a:t>
            </a:r>
            <a:r>
              <a:rPr lang="en-GB" altLang="sr-Latn-RS" sz="1200" dirty="0">
                <a:latin typeface="Verdana" panose="020B0604030504040204" pitchFamily="34" charset="0"/>
              </a:rPr>
              <a:t> </a:t>
            </a:r>
            <a:r>
              <a:rPr lang="en-GB" altLang="sr-Latn-RS" sz="1200" dirty="0" err="1">
                <a:latin typeface="Verdana" panose="020B0604030504040204" pitchFamily="34" charset="0"/>
              </a:rPr>
              <a:t>i</a:t>
            </a:r>
            <a:r>
              <a:rPr lang="en-GB" altLang="sr-Latn-RS" sz="1200" dirty="0">
                <a:latin typeface="Verdana" panose="020B0604030504040204" pitchFamily="34" charset="0"/>
              </a:rPr>
              <a:t> </a:t>
            </a:r>
            <a:r>
              <a:rPr lang="en-GB" altLang="sr-Latn-RS" sz="1200" dirty="0" err="1">
                <a:latin typeface="Verdana" panose="020B0604030504040204" pitchFamily="34" charset="0"/>
              </a:rPr>
              <a:t>troška</a:t>
            </a:r>
            <a:r>
              <a:rPr lang="en-GB" altLang="sr-Latn-RS" sz="1200" dirty="0">
                <a:latin typeface="Verdana" panose="020B0604030504040204" pitchFamily="34" charset="0"/>
              </a:rPr>
              <a:t> </a:t>
            </a:r>
            <a:r>
              <a:rPr lang="en-GB" altLang="sr-Latn-RS" sz="1200" dirty="0" err="1">
                <a:latin typeface="Verdana" panose="020B0604030504040204" pitchFamily="34" charset="0"/>
              </a:rPr>
              <a:t>pri</a:t>
            </a:r>
            <a:r>
              <a:rPr lang="en-GB" altLang="sr-Latn-RS" sz="1200" dirty="0">
                <a:latin typeface="Verdana" panose="020B0604030504040204" pitchFamily="34" charset="0"/>
              </a:rPr>
              <a:t> </a:t>
            </a:r>
            <a:r>
              <a:rPr lang="hr-HR" altLang="sr-Latn-RS" sz="1200" dirty="0" smtClean="0">
                <a:latin typeface="Verdana" panose="020B0604030504040204" pitchFamily="34" charset="0"/>
              </a:rPr>
              <a:t>konverziji strane valute</a:t>
            </a:r>
            <a:r>
              <a:rPr lang="en-GB" altLang="sr-Latn-RS" sz="1200" dirty="0">
                <a:latin typeface="Verdana" panose="020B0604030504040204" pitchFamily="34" charset="0"/>
              </a:rPr>
              <a:t/>
            </a:r>
            <a:br>
              <a:rPr lang="en-GB" altLang="sr-Latn-RS" sz="1200" dirty="0">
                <a:latin typeface="Verdana" panose="020B0604030504040204" pitchFamily="34" charset="0"/>
              </a:rPr>
            </a:br>
            <a:endParaRPr lang="en-GB" altLang="sr-Latn-RS" sz="1200" dirty="0">
              <a:latin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l-PL" altLang="sr-Latn-RS" sz="1200" dirty="0">
                <a:latin typeface="Verdana" panose="020B0604030504040204" pitchFamily="34" charset="0"/>
              </a:rPr>
              <a:t>Više izbora i stabilne cijene za potrošače</a:t>
            </a:r>
            <a:r>
              <a:rPr lang="de-DE" altLang="sr-Latn-RS" sz="1200" dirty="0">
                <a:latin typeface="Verdana" panose="020B0604030504040204" pitchFamily="34" charset="0"/>
              </a:rPr>
              <a:t/>
            </a:r>
            <a:br>
              <a:rPr lang="de-DE" altLang="sr-Latn-RS" sz="1200" dirty="0">
                <a:latin typeface="Verdana" panose="020B0604030504040204" pitchFamily="34" charset="0"/>
              </a:rPr>
            </a:br>
            <a:endParaRPr lang="en-GB" altLang="sr-Latn-RS" sz="1200" dirty="0">
              <a:latin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altLang="sr-Latn-RS" sz="1200" dirty="0" err="1">
                <a:latin typeface="Verdana" panose="020B0604030504040204" pitchFamily="34" charset="0"/>
              </a:rPr>
              <a:t>Tješnja</a:t>
            </a:r>
            <a:r>
              <a:rPr lang="en-GB" altLang="sr-Latn-RS" sz="1200" dirty="0">
                <a:latin typeface="Verdana" panose="020B0604030504040204" pitchFamily="34" charset="0"/>
              </a:rPr>
              <a:t> </a:t>
            </a:r>
            <a:r>
              <a:rPr lang="en-GB" altLang="sr-Latn-RS" sz="1200" dirty="0" err="1">
                <a:latin typeface="Verdana" panose="020B0604030504040204" pitchFamily="34" charset="0"/>
              </a:rPr>
              <a:t>gospodarska</a:t>
            </a:r>
            <a:r>
              <a:rPr lang="en-GB" altLang="sr-Latn-RS" sz="1200" dirty="0">
                <a:latin typeface="Verdana" panose="020B0604030504040204" pitchFamily="34" charset="0"/>
              </a:rPr>
              <a:t> </a:t>
            </a:r>
            <a:r>
              <a:rPr lang="en-GB" altLang="sr-Latn-RS" sz="1200" dirty="0" err="1">
                <a:latin typeface="Verdana" panose="020B0604030504040204" pitchFamily="34" charset="0"/>
              </a:rPr>
              <a:t>suradnja</a:t>
            </a:r>
            <a:r>
              <a:rPr lang="en-GB" altLang="sr-Latn-RS" sz="1200" dirty="0">
                <a:latin typeface="Verdana" panose="020B0604030504040204" pitchFamily="34" charset="0"/>
              </a:rPr>
              <a:t> </a:t>
            </a:r>
            <a:r>
              <a:rPr lang="en-GB" altLang="sr-Latn-RS" sz="1200" dirty="0" err="1">
                <a:latin typeface="Verdana" panose="020B0604030504040204" pitchFamily="34" charset="0"/>
              </a:rPr>
              <a:t>među</a:t>
            </a:r>
            <a:r>
              <a:rPr lang="en-GB" altLang="sr-Latn-RS" sz="1200" dirty="0">
                <a:latin typeface="Verdana" panose="020B0604030504040204" pitchFamily="34" charset="0"/>
              </a:rPr>
              <a:t> </a:t>
            </a:r>
            <a:r>
              <a:rPr lang="en-GB" altLang="sr-Latn-RS" sz="1200" dirty="0" err="1">
                <a:latin typeface="Verdana" panose="020B0604030504040204" pitchFamily="34" charset="0"/>
              </a:rPr>
              <a:t>članicama</a:t>
            </a:r>
            <a:r>
              <a:rPr lang="en-GB" altLang="sr-Latn-RS" sz="1200" dirty="0">
                <a:latin typeface="Verdana" panose="020B0604030504040204" pitchFamily="34" charset="0"/>
              </a:rPr>
              <a:t> EU-a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7333" y="4442578"/>
            <a:ext cx="3529012" cy="1754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i-FI" dirty="0">
                <a:solidFill>
                  <a:srgbClr val="359AC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Može se koristiti svugdje u eurozoni</a:t>
            </a:r>
          </a:p>
          <a:p>
            <a:pPr>
              <a:defRPr/>
            </a:pPr>
            <a:endParaRPr lang="en-US" sz="1200" dirty="0">
              <a:solidFill>
                <a:srgbClr val="333399"/>
              </a:solidFill>
              <a:latin typeface="Verdana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l-PL" sz="1200" dirty="0">
                <a:latin typeface="Verdana"/>
              </a:rPr>
              <a:t>Kovanice: jedna srana s nacionalnim simbolima, druga strana zajednička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sz="1200" dirty="0">
              <a:latin typeface="Verdana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sz="1200" dirty="0" err="1">
                <a:latin typeface="Verdana"/>
              </a:rPr>
              <a:t>Novčanice</a:t>
            </a:r>
            <a:r>
              <a:rPr lang="en-US" sz="1200" dirty="0">
                <a:latin typeface="Verdana"/>
              </a:rPr>
              <a:t>: </a:t>
            </a:r>
            <a:r>
              <a:rPr lang="en-US" sz="1200" dirty="0" err="1">
                <a:latin typeface="Verdana"/>
              </a:rPr>
              <a:t>nemaju</a:t>
            </a:r>
            <a:r>
              <a:rPr lang="en-US" sz="1200" dirty="0">
                <a:latin typeface="Verdana"/>
              </a:rPr>
              <a:t> </a:t>
            </a:r>
            <a:r>
              <a:rPr lang="en-US" sz="1200" dirty="0" err="1">
                <a:latin typeface="Verdana"/>
              </a:rPr>
              <a:t>stranu</a:t>
            </a:r>
            <a:r>
              <a:rPr lang="en-US" sz="1200" dirty="0">
                <a:latin typeface="Verdana"/>
              </a:rPr>
              <a:t> s </a:t>
            </a:r>
            <a:r>
              <a:rPr lang="en-US" sz="1200" dirty="0" err="1">
                <a:latin typeface="Verdana"/>
              </a:rPr>
              <a:t>nacionalnim</a:t>
            </a:r>
            <a:r>
              <a:rPr lang="en-US" sz="1200" dirty="0">
                <a:latin typeface="Verdana"/>
              </a:rPr>
              <a:t> </a:t>
            </a:r>
            <a:r>
              <a:rPr lang="en-US" sz="1200" dirty="0" err="1">
                <a:latin typeface="Verdana"/>
              </a:rPr>
              <a:t>simbolima</a:t>
            </a:r>
            <a:r>
              <a:rPr lang="en-US" sz="1200" dirty="0">
                <a:latin typeface="Verdana"/>
              </a:rPr>
              <a:t> </a:t>
            </a: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252" y="1930400"/>
            <a:ext cx="5111750" cy="4312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975667" y="5765215"/>
            <a:ext cx="2925763" cy="23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9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0" dirty="0" err="1">
                <a:solidFill>
                  <a:srgbClr val="595959"/>
                </a:solidFill>
              </a:rPr>
              <a:t>Zemlje</a:t>
            </a:r>
            <a:r>
              <a:rPr lang="en-US" altLang="en-US" sz="1000" b="0" dirty="0">
                <a:solidFill>
                  <a:srgbClr val="595959"/>
                </a:solidFill>
              </a:rPr>
              <a:t> </a:t>
            </a:r>
            <a:r>
              <a:rPr lang="en-US" altLang="en-US" sz="1000" b="0" dirty="0" err="1">
                <a:solidFill>
                  <a:srgbClr val="595959"/>
                </a:solidFill>
              </a:rPr>
              <a:t>Europske</a:t>
            </a:r>
            <a:r>
              <a:rPr lang="en-US" altLang="en-US" sz="1000" b="0" dirty="0">
                <a:solidFill>
                  <a:srgbClr val="595959"/>
                </a:solidFill>
              </a:rPr>
              <a:t> </a:t>
            </a:r>
            <a:r>
              <a:rPr lang="en-US" altLang="en-US" sz="1000" b="0" dirty="0" err="1">
                <a:solidFill>
                  <a:srgbClr val="595959"/>
                </a:solidFill>
              </a:rPr>
              <a:t>unije</a:t>
            </a:r>
            <a:r>
              <a:rPr lang="en-US" altLang="en-US" sz="1000" b="0" dirty="0">
                <a:solidFill>
                  <a:srgbClr val="595959"/>
                </a:solidFill>
              </a:rPr>
              <a:t> </a:t>
            </a:r>
            <a:r>
              <a:rPr lang="en-US" altLang="en-US" sz="1000" b="0" dirty="0" err="1">
                <a:solidFill>
                  <a:srgbClr val="595959"/>
                </a:solidFill>
              </a:rPr>
              <a:t>koje</a:t>
            </a:r>
            <a:r>
              <a:rPr lang="en-US" altLang="en-US" sz="1000" b="0" dirty="0">
                <a:solidFill>
                  <a:srgbClr val="595959"/>
                </a:solidFill>
              </a:rPr>
              <a:t> </a:t>
            </a:r>
            <a:r>
              <a:rPr lang="en-US" altLang="en-US" sz="1000" b="0" dirty="0" err="1">
                <a:solidFill>
                  <a:srgbClr val="595959"/>
                </a:solidFill>
              </a:rPr>
              <a:t>koriste</a:t>
            </a:r>
            <a:r>
              <a:rPr lang="en-US" altLang="en-US" sz="1000" b="0" dirty="0">
                <a:solidFill>
                  <a:srgbClr val="595959"/>
                </a:solidFill>
              </a:rPr>
              <a:t> euro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975667" y="5964990"/>
            <a:ext cx="3151188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9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0" dirty="0" err="1">
                <a:solidFill>
                  <a:srgbClr val="595959"/>
                </a:solidFill>
              </a:rPr>
              <a:t>Zemlje</a:t>
            </a:r>
            <a:r>
              <a:rPr lang="en-US" altLang="en-US" sz="1000" b="0" dirty="0">
                <a:solidFill>
                  <a:srgbClr val="595959"/>
                </a:solidFill>
              </a:rPr>
              <a:t> </a:t>
            </a:r>
            <a:r>
              <a:rPr lang="en-US" altLang="en-US" sz="1000" b="0" dirty="0" err="1">
                <a:solidFill>
                  <a:srgbClr val="595959"/>
                </a:solidFill>
              </a:rPr>
              <a:t>Europske</a:t>
            </a:r>
            <a:r>
              <a:rPr lang="en-US" altLang="en-US" sz="1000" b="0" dirty="0">
                <a:solidFill>
                  <a:srgbClr val="595959"/>
                </a:solidFill>
              </a:rPr>
              <a:t> </a:t>
            </a:r>
            <a:r>
              <a:rPr lang="en-US" altLang="en-US" sz="1000" b="0" dirty="0" err="1">
                <a:solidFill>
                  <a:srgbClr val="595959"/>
                </a:solidFill>
              </a:rPr>
              <a:t>unije</a:t>
            </a:r>
            <a:r>
              <a:rPr lang="en-US" altLang="en-US" sz="1000" b="0" dirty="0">
                <a:solidFill>
                  <a:srgbClr val="595959"/>
                </a:solidFill>
              </a:rPr>
              <a:t> </a:t>
            </a:r>
            <a:r>
              <a:rPr lang="en-US" altLang="en-US" sz="1000" b="0" dirty="0" err="1">
                <a:solidFill>
                  <a:srgbClr val="595959"/>
                </a:solidFill>
              </a:rPr>
              <a:t>koje</a:t>
            </a:r>
            <a:r>
              <a:rPr lang="en-US" altLang="en-US" sz="1000" b="0" dirty="0">
                <a:solidFill>
                  <a:srgbClr val="595959"/>
                </a:solidFill>
              </a:rPr>
              <a:t> ne </a:t>
            </a:r>
            <a:r>
              <a:rPr lang="en-US" altLang="en-US" sz="1000" b="0" dirty="0" err="1">
                <a:solidFill>
                  <a:srgbClr val="595959"/>
                </a:solidFill>
              </a:rPr>
              <a:t>koriste</a:t>
            </a:r>
            <a:r>
              <a:rPr lang="en-US" altLang="en-US" sz="1000" b="0" dirty="0">
                <a:solidFill>
                  <a:srgbClr val="595959"/>
                </a:solidFill>
              </a:rPr>
              <a:t> euro</a:t>
            </a:r>
          </a:p>
        </p:txBody>
      </p:sp>
    </p:spTree>
    <p:extLst>
      <p:ext uri="{BB962C8B-B14F-4D97-AF65-F5344CB8AC3E}">
        <p14:creationId xmlns:p14="http://schemas.microsoft.com/office/powerpoint/2010/main" val="1476972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Na što EU troši svoj novac?</a:t>
            </a:r>
            <a:br>
              <a:rPr lang="hr-HR" sz="4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hr-HR" sz="2200" b="1" dirty="0" smtClean="0">
                <a:solidFill>
                  <a:schemeClr val="bg2">
                    <a:lumMod val="50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*proračun EU za 2017.: 157,9 milijardi eura</a:t>
            </a:r>
            <a:endParaRPr lang="hr-HR" sz="2200" b="1" dirty="0">
              <a:solidFill>
                <a:schemeClr val="bg2">
                  <a:lumMod val="50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93731"/>
            <a:ext cx="8947929" cy="6432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75799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Deset prioriteta za Europu</a:t>
            </a:r>
            <a:endParaRPr lang="hr-HR" sz="44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1930400"/>
            <a:ext cx="739190" cy="430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3"/>
          <p:cNvSpPr>
            <a:spLocks noGrp="1"/>
          </p:cNvSpPr>
          <p:nvPr/>
        </p:nvSpPr>
        <p:spPr bwMode="auto">
          <a:xfrm>
            <a:off x="1416524" y="1930400"/>
            <a:ext cx="349408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595959"/>
              </a:buClr>
              <a:buFont typeface="Arial" panose="020B0604020202020204" pitchFamily="34" charset="0"/>
              <a:buNone/>
            </a:pP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Investicijski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plan: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novi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poticaj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otvaranju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radnih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mjesta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,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rastu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i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ulaganju</a:t>
            </a:r>
            <a:endParaRPr lang="en-GB" altLang="en-US" sz="1400" dirty="0">
              <a:solidFill>
                <a:srgbClr val="595959"/>
              </a:solidFill>
              <a:latin typeface="Verdana" panose="020B0604030504040204" pitchFamily="34" charset="0"/>
            </a:endParaRPr>
          </a:p>
        </p:txBody>
      </p:sp>
      <p:sp>
        <p:nvSpPr>
          <p:cNvPr id="6" name="Content Placeholder 3"/>
          <p:cNvSpPr>
            <a:spLocks noGrp="1"/>
          </p:cNvSpPr>
          <p:nvPr/>
        </p:nvSpPr>
        <p:spPr bwMode="auto">
          <a:xfrm>
            <a:off x="1416524" y="2871788"/>
            <a:ext cx="318770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595959"/>
              </a:buClr>
              <a:buFont typeface="Arial" panose="020B0604020202020204" pitchFamily="34" charset="0"/>
              <a:buNone/>
            </a:pP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Povezano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digitalno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jedinstveno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tržište</a:t>
            </a:r>
            <a:endParaRPr lang="en-GB" altLang="en-US" sz="1400" dirty="0">
              <a:solidFill>
                <a:srgbClr val="595959"/>
              </a:solidFill>
              <a:latin typeface="Verdana" panose="020B0604030504040204" pitchFamily="34" charset="0"/>
            </a:endParaRPr>
          </a:p>
        </p:txBody>
      </p:sp>
      <p:sp>
        <p:nvSpPr>
          <p:cNvPr id="7" name="Content Placeholder 3"/>
          <p:cNvSpPr>
            <a:spLocks noGrp="1"/>
          </p:cNvSpPr>
          <p:nvPr/>
        </p:nvSpPr>
        <p:spPr bwMode="auto">
          <a:xfrm>
            <a:off x="1416524" y="3829050"/>
            <a:ext cx="3278187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595959"/>
              </a:buClr>
              <a:buFont typeface="Arial" panose="020B0604020202020204" pitchFamily="34" charset="0"/>
              <a:buNone/>
            </a:pPr>
            <a:r>
              <a:rPr lang="sv-SE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Otpornu energetsku uniju s naprednom klimatskom politikom</a:t>
            </a:r>
            <a:endParaRPr lang="en-GB" altLang="en-US" sz="1400" dirty="0">
              <a:solidFill>
                <a:srgbClr val="595959"/>
              </a:solidFill>
              <a:latin typeface="Verdana" panose="020B0604030504040204" pitchFamily="34" charset="0"/>
            </a:endParaRPr>
          </a:p>
        </p:txBody>
      </p:sp>
      <p:sp>
        <p:nvSpPr>
          <p:cNvPr id="8" name="Content Placeholder 3"/>
          <p:cNvSpPr>
            <a:spLocks noGrp="1"/>
          </p:cNvSpPr>
          <p:nvPr/>
        </p:nvSpPr>
        <p:spPr bwMode="auto">
          <a:xfrm>
            <a:off x="1416524" y="4732588"/>
            <a:ext cx="318770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595959"/>
              </a:buClr>
              <a:buFont typeface="Arial" panose="020B0604020202020204" pitchFamily="34" charset="0"/>
              <a:buNone/>
            </a:pP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Dublje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i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poštenije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interno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tržište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s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jačim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djelatnostima</a:t>
            </a:r>
            <a:endParaRPr lang="en-GB" altLang="en-US" sz="1400" dirty="0">
              <a:solidFill>
                <a:srgbClr val="595959"/>
              </a:solidFill>
              <a:latin typeface="Verdana" panose="020B0604030504040204" pitchFamily="34" charset="0"/>
            </a:endParaRPr>
          </a:p>
        </p:txBody>
      </p:sp>
      <p:sp>
        <p:nvSpPr>
          <p:cNvPr id="9" name="Content Placeholder 3"/>
          <p:cNvSpPr>
            <a:spLocks noGrp="1"/>
          </p:cNvSpPr>
          <p:nvPr/>
        </p:nvSpPr>
        <p:spPr bwMode="auto">
          <a:xfrm>
            <a:off x="1416523" y="5633269"/>
            <a:ext cx="3278187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595959"/>
              </a:buClr>
              <a:buFont typeface="Arial" panose="020B0604020202020204" pitchFamily="34" charset="0"/>
              <a:buNone/>
            </a:pPr>
            <a:r>
              <a:rPr lang="pl-PL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Dublju i pošteniju gospodarsku i monetarnu uniju</a:t>
            </a:r>
            <a:endParaRPr lang="en-GB" altLang="en-US" sz="1400" dirty="0">
              <a:solidFill>
                <a:srgbClr val="595959"/>
              </a:solidFill>
              <a:latin typeface="Verdana" panose="020B0604030504040204" pitchFamily="34" charset="0"/>
            </a:endParaRPr>
          </a:p>
        </p:txBody>
      </p:sp>
      <p:pic>
        <p:nvPicPr>
          <p:cNvPr id="10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668" y="1930400"/>
            <a:ext cx="735321" cy="4298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3"/>
          <p:cNvSpPr>
            <a:spLocks noGrp="1"/>
          </p:cNvSpPr>
          <p:nvPr/>
        </p:nvSpPr>
        <p:spPr bwMode="auto">
          <a:xfrm>
            <a:off x="5710989" y="1930400"/>
            <a:ext cx="391636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595959"/>
              </a:buClr>
              <a:buFont typeface="Arial" panose="020B0604020202020204" pitchFamily="34" charset="0"/>
              <a:buNone/>
            </a:pPr>
            <a:r>
              <a:rPr lang="sv-SE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Razuman i uravnotežen trgovinski sporazum sa Sjedinjenim Američkim Državama </a:t>
            </a:r>
            <a:endParaRPr lang="en-GB" altLang="en-US" sz="1400" dirty="0">
              <a:solidFill>
                <a:srgbClr val="595959"/>
              </a:solidFill>
              <a:latin typeface="Verdana" panose="020B0604030504040204" pitchFamily="34" charset="0"/>
            </a:endParaRPr>
          </a:p>
        </p:txBody>
      </p:sp>
      <p:sp>
        <p:nvSpPr>
          <p:cNvPr id="12" name="Content Placeholder 3"/>
          <p:cNvSpPr>
            <a:spLocks noGrp="1"/>
          </p:cNvSpPr>
          <p:nvPr/>
        </p:nvSpPr>
        <p:spPr bwMode="auto">
          <a:xfrm>
            <a:off x="5710989" y="2817813"/>
            <a:ext cx="3349625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595959"/>
              </a:buClr>
              <a:buFont typeface="Arial" panose="020B0604020202020204" pitchFamily="34" charset="0"/>
              <a:buNone/>
            </a:pP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Područje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pravde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i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osnovnih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prava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na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utemeljeno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na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uzajamnom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povjerenju</a:t>
            </a:r>
            <a:endParaRPr lang="en-GB" altLang="en-US" sz="1400" dirty="0">
              <a:solidFill>
                <a:srgbClr val="595959"/>
              </a:solidFill>
              <a:latin typeface="Verdana" panose="020B0604030504040204" pitchFamily="34" charset="0"/>
            </a:endParaRPr>
          </a:p>
        </p:txBody>
      </p:sp>
      <p:sp>
        <p:nvSpPr>
          <p:cNvPr id="13" name="Content Placeholder 3"/>
          <p:cNvSpPr>
            <a:spLocks noGrp="1"/>
          </p:cNvSpPr>
          <p:nvPr/>
        </p:nvSpPr>
        <p:spPr bwMode="auto">
          <a:xfrm>
            <a:off x="5710989" y="3921535"/>
            <a:ext cx="403066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595959"/>
              </a:buClr>
              <a:buFont typeface="Arial" panose="020B0604020202020204" pitchFamily="34" charset="0"/>
              <a:buNone/>
            </a:pP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Novu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politiku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o </a:t>
            </a:r>
            <a:r>
              <a:rPr lang="en-GB" altLang="en-US" sz="1400" dirty="0" err="1">
                <a:solidFill>
                  <a:srgbClr val="595959"/>
                </a:solidFill>
                <a:latin typeface="Verdana" panose="020B0604030504040204" pitchFamily="34" charset="0"/>
              </a:rPr>
              <a:t>migraciji</a:t>
            </a:r>
            <a:r>
              <a:rPr lang="en-GB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</a:p>
        </p:txBody>
      </p:sp>
      <p:sp>
        <p:nvSpPr>
          <p:cNvPr id="14" name="Content Placeholder 3"/>
          <p:cNvSpPr>
            <a:spLocks noGrp="1"/>
          </p:cNvSpPr>
          <p:nvPr/>
        </p:nvSpPr>
        <p:spPr bwMode="auto">
          <a:xfrm>
            <a:off x="5710989" y="4853807"/>
            <a:ext cx="403066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595959"/>
              </a:buClr>
              <a:buFont typeface="Arial" panose="020B0604020202020204" pitchFamily="34" charset="0"/>
              <a:buNone/>
            </a:pPr>
            <a:r>
              <a:rPr lang="nn-NO" altLang="en-US" sz="1400" dirty="0">
                <a:solidFill>
                  <a:srgbClr val="595959"/>
                </a:solidFill>
                <a:latin typeface="Verdana" panose="020B0604030504040204" pitchFamily="34" charset="0"/>
              </a:rPr>
              <a:t>Europu kao jačeg globalnog aktera </a:t>
            </a:r>
            <a:endParaRPr lang="en-GB" altLang="en-US" sz="1400" dirty="0">
              <a:solidFill>
                <a:srgbClr val="595959"/>
              </a:solidFill>
              <a:latin typeface="Verdana" panose="020B0604030504040204" pitchFamily="34" charset="0"/>
            </a:endParaRPr>
          </a:p>
        </p:txBody>
      </p:sp>
      <p:sp>
        <p:nvSpPr>
          <p:cNvPr id="15" name="Content Placeholder 3"/>
          <p:cNvSpPr>
            <a:spLocks noGrp="1"/>
          </p:cNvSpPr>
          <p:nvPr/>
        </p:nvSpPr>
        <p:spPr bwMode="auto">
          <a:xfrm>
            <a:off x="5710989" y="5633269"/>
            <a:ext cx="3705225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595959"/>
              </a:buClr>
              <a:buFont typeface="Arial" panose="020B0604020202020204" pitchFamily="34" charset="0"/>
              <a:buNone/>
            </a:pPr>
            <a:r>
              <a:rPr lang="en-GB" altLang="en-US" sz="1400">
                <a:solidFill>
                  <a:srgbClr val="595959"/>
                </a:solidFill>
                <a:latin typeface="Verdana" panose="020B0604030504040204" pitchFamily="34" charset="0"/>
              </a:rPr>
              <a:t>Europsku uniju demokratskih promjena</a:t>
            </a:r>
          </a:p>
        </p:txBody>
      </p:sp>
    </p:spTree>
    <p:extLst>
      <p:ext uri="{BB962C8B-B14F-4D97-AF65-F5344CB8AC3E}">
        <p14:creationId xmlns:p14="http://schemas.microsoft.com/office/powerpoint/2010/main" val="32268263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Kohezijska politika EU-a</a:t>
            </a:r>
            <a:endParaRPr lang="hr-HR" sz="44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77334" y="1589923"/>
            <a:ext cx="73310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600" dirty="0" smtClean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2014</a:t>
            </a:r>
            <a:r>
              <a:rPr lang="hr-HR" altLang="en-US" sz="1600" dirty="0" smtClean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.</a:t>
            </a:r>
            <a:r>
              <a:rPr lang="en-US" altLang="en-US" sz="1600" dirty="0" smtClean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-2020</a:t>
            </a:r>
            <a:r>
              <a:rPr lang="hr-HR" altLang="en-US" sz="1600" dirty="0" smtClean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.</a:t>
            </a:r>
            <a:r>
              <a:rPr lang="en-US" altLang="en-US" sz="1600" dirty="0" smtClean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: </a:t>
            </a:r>
            <a:r>
              <a:rPr lang="hr-HR" altLang="en-US" sz="1600" dirty="0" err="1" smtClean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u</a:t>
            </a:r>
            <a:r>
              <a:rPr lang="en-US" altLang="en-US" sz="1600" dirty="0" err="1" smtClean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ložene</a:t>
            </a:r>
            <a:r>
              <a:rPr lang="en-US" altLang="en-US" sz="1600" dirty="0" smtClean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 </a:t>
            </a:r>
            <a:r>
              <a:rPr lang="en-US" altLang="en-US" sz="1600" dirty="0" err="1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su</a:t>
            </a:r>
            <a:r>
              <a:rPr lang="en-US" altLang="en-US" sz="1600" dirty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 352 </a:t>
            </a:r>
            <a:r>
              <a:rPr lang="en-US" altLang="en-US" sz="1600" dirty="0" err="1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milijarde</a:t>
            </a:r>
            <a:r>
              <a:rPr lang="en-US" altLang="en-US" sz="1600" dirty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 </a:t>
            </a:r>
            <a:r>
              <a:rPr lang="en-US" altLang="en-US" sz="1600" dirty="0" err="1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eura</a:t>
            </a:r>
            <a:r>
              <a:rPr lang="en-US" altLang="en-US" sz="1600" dirty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 u </a:t>
            </a:r>
            <a:r>
              <a:rPr lang="en-US" altLang="en-US" sz="1600" dirty="0" err="1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infrastrukturu</a:t>
            </a:r>
            <a:r>
              <a:rPr lang="en-US" altLang="en-US" sz="1600" dirty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, </a:t>
            </a:r>
            <a:r>
              <a:rPr lang="en-US" altLang="en-US" sz="1600" dirty="0" err="1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poslovanje</a:t>
            </a:r>
            <a:r>
              <a:rPr lang="en-US" altLang="en-US" sz="1600" dirty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, </a:t>
            </a:r>
            <a:r>
              <a:rPr lang="en-US" altLang="en-US" sz="1600" dirty="0" err="1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zaštitu</a:t>
            </a:r>
            <a:r>
              <a:rPr lang="en-US" altLang="en-US" sz="1600" dirty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 </a:t>
            </a:r>
            <a:r>
              <a:rPr lang="en-US" altLang="en-US" sz="1600" dirty="0" err="1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okoliša</a:t>
            </a:r>
            <a:r>
              <a:rPr lang="en-US" altLang="en-US" sz="1600" dirty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 </a:t>
            </a:r>
            <a:r>
              <a:rPr lang="en-US" altLang="en-US" sz="1600" dirty="0" err="1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i</a:t>
            </a:r>
            <a:r>
              <a:rPr lang="en-US" altLang="en-US" sz="1600" dirty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 </a:t>
            </a:r>
            <a:r>
              <a:rPr lang="en-US" altLang="en-US" sz="1600" dirty="0" err="1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osposobljavanje</a:t>
            </a:r>
            <a:r>
              <a:rPr lang="en-US" altLang="en-US" sz="1600" dirty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 </a:t>
            </a:r>
            <a:r>
              <a:rPr lang="en-US" altLang="en-US" sz="1600" dirty="0" err="1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radnika</a:t>
            </a:r>
            <a:r>
              <a:rPr lang="en-US" altLang="en-US" sz="1600" dirty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 u </a:t>
            </a:r>
            <a:r>
              <a:rPr lang="en-US" altLang="en-US" sz="1600" dirty="0" err="1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korist</a:t>
            </a:r>
            <a:r>
              <a:rPr lang="en-US" altLang="en-US" sz="1600" dirty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 </a:t>
            </a:r>
            <a:r>
              <a:rPr lang="en-US" altLang="en-US" sz="1600" dirty="0" err="1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siromašnijih</a:t>
            </a:r>
            <a:r>
              <a:rPr lang="en-US" altLang="en-US" sz="1600" dirty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 </a:t>
            </a:r>
            <a:r>
              <a:rPr lang="en-US" altLang="en-US" sz="1600" dirty="0" err="1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regija</a:t>
            </a:r>
            <a:r>
              <a:rPr lang="en-US" altLang="en-US" sz="1600" dirty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 </a:t>
            </a:r>
            <a:r>
              <a:rPr lang="en-US" altLang="en-US" sz="1600" dirty="0" err="1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i</a:t>
            </a:r>
            <a:r>
              <a:rPr lang="en-US" altLang="en-US" sz="1600" dirty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 </a:t>
            </a:r>
            <a:r>
              <a:rPr lang="en-US" altLang="en-US" sz="1600" dirty="0" err="1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građana</a:t>
            </a:r>
            <a:r>
              <a:rPr lang="en-US" altLang="en-US" sz="1600" dirty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 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77334" y="2370179"/>
            <a:ext cx="1871663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Regionalni</a:t>
            </a:r>
            <a:r>
              <a:rPr lang="en-US" alt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fond</a:t>
            </a:r>
          </a:p>
          <a:p>
            <a:pPr eaLnBrk="1" hangingPunct="1"/>
            <a:r>
              <a:rPr lang="en-US" alt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Socijalni</a:t>
            </a:r>
            <a:r>
              <a:rPr lang="en-US" alt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fond</a:t>
            </a:r>
          </a:p>
          <a:p>
            <a:pPr eaLnBrk="1" hangingPunct="1"/>
            <a:r>
              <a:rPr lang="en-US" alt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Kohezijski</a:t>
            </a:r>
            <a:r>
              <a:rPr lang="en-US" alt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fon</a:t>
            </a:r>
            <a:r>
              <a:rPr lang="en-US" altLang="en-US" sz="1200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</a:t>
            </a: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>
            <a:fillRect/>
          </a:stretch>
        </p:blipFill>
        <p:spPr bwMode="auto">
          <a:xfrm>
            <a:off x="3616744" y="2259700"/>
            <a:ext cx="4211804" cy="4355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83" y="4109286"/>
            <a:ext cx="25717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008801" y="3971591"/>
            <a:ext cx="2533650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en-US" sz="1000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Manje razvijene regije: BDP po stanovniku manji od 75</a:t>
            </a:r>
            <a:r>
              <a:rPr lang="fr-BE" altLang="en-US" sz="1000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l-PL" altLang="en-US" sz="1000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 prosjeka EU-a</a:t>
            </a:r>
            <a:r>
              <a:rPr lang="de-DE" altLang="en-US" sz="1000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de-DE" altLang="en-US" sz="1000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altLang="en-US" sz="1000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000" dirty="0" err="1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Tranzicijske</a:t>
            </a:r>
            <a:r>
              <a:rPr lang="en-GB" altLang="en-US" sz="1000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altLang="en-US" sz="1000" dirty="0" err="1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regije</a:t>
            </a:r>
            <a:r>
              <a:rPr lang="en-GB" altLang="en-US" sz="1000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BDP </a:t>
            </a:r>
            <a:r>
              <a:rPr lang="en-GB" altLang="en-US" sz="1000" dirty="0" err="1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</a:t>
            </a:r>
            <a:r>
              <a:rPr lang="en-GB" altLang="en-US" sz="1000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altLang="en-US" sz="1000" dirty="0" err="1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stanovniku</a:t>
            </a:r>
            <a:r>
              <a:rPr lang="en-GB" altLang="en-US" sz="1000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altLang="en-US" sz="1000" dirty="0" err="1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između</a:t>
            </a:r>
            <a:r>
              <a:rPr lang="en-GB" altLang="en-US" sz="1000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75 % </a:t>
            </a:r>
            <a:r>
              <a:rPr lang="en-GB" altLang="en-US" sz="1000" dirty="0" err="1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GB" altLang="en-US" sz="1000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90% </a:t>
            </a:r>
            <a:r>
              <a:rPr lang="en-GB" altLang="en-US" sz="1000" dirty="0" err="1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prosjeka</a:t>
            </a:r>
            <a:r>
              <a:rPr lang="en-GB" altLang="en-US" sz="1000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EU-a</a:t>
            </a:r>
            <a:br>
              <a:rPr lang="en-GB" altLang="en-US" sz="1000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altLang="en-US" sz="1000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GB" altLang="en-US" sz="1000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pl-PL" altLang="en-US" sz="1000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Razvijenije regije: BDP po stanovniku veći od 90</a:t>
            </a:r>
            <a:r>
              <a:rPr lang="fr-BE" altLang="en-US" sz="1000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l-PL" altLang="en-US" sz="1000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 prosjeka EU-a</a:t>
            </a:r>
            <a:endParaRPr lang="en-GB" altLang="en-US" sz="1000" dirty="0">
              <a:solidFill>
                <a:srgbClr val="59595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4744703"/>
            <a:ext cx="21907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83" y="5378449"/>
            <a:ext cx="219075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67396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Schengenska zona</a:t>
            </a:r>
            <a:endParaRPr lang="hr-HR" sz="44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4" name="Content Placeholder 5"/>
          <p:cNvSpPr txBox="1">
            <a:spLocks/>
          </p:cNvSpPr>
          <p:nvPr/>
        </p:nvSpPr>
        <p:spPr bwMode="auto">
          <a:xfrm>
            <a:off x="677334" y="2440464"/>
            <a:ext cx="3887788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200" dirty="0" err="1">
                <a:latin typeface="Verdana" panose="020B0604030504040204" pitchFamily="34" charset="0"/>
              </a:rPr>
              <a:t>Bez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policijskih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i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carinskih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provjera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na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granicama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između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većine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zemalja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Europske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unije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</a:p>
          <a:p>
            <a:pPr eaLnBrk="1" hangingPunct="1"/>
            <a:endParaRPr lang="en-US" altLang="nl-BE" sz="1200" dirty="0">
              <a:latin typeface="Verdana" panose="020B0604030504040204" pitchFamily="34" charset="0"/>
            </a:endParaRPr>
          </a:p>
          <a:p>
            <a:pPr eaLnBrk="1" hangingPunct="1"/>
            <a:r>
              <a:rPr lang="pl-PL" altLang="en-US" sz="1200" dirty="0">
                <a:latin typeface="Verdana" panose="020B0604030504040204" pitchFamily="34" charset="0"/>
              </a:rPr>
              <a:t>Pojačane kontrole na vanjskim granicama Europske unije</a:t>
            </a:r>
          </a:p>
          <a:p>
            <a:pPr eaLnBrk="1" hangingPunct="1"/>
            <a:endParaRPr lang="en-US" altLang="nl-BE" sz="1200" dirty="0">
              <a:latin typeface="Verdana" panose="020B0604030504040204" pitchFamily="34" charset="0"/>
            </a:endParaRPr>
          </a:p>
          <a:p>
            <a:pPr eaLnBrk="1" hangingPunct="1"/>
            <a:r>
              <a:rPr lang="en-US" altLang="en-US" sz="1200" dirty="0" err="1">
                <a:latin typeface="Verdana" panose="020B0604030504040204" pitchFamily="34" charset="0"/>
              </a:rPr>
              <a:t>Više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suradnje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između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policija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iz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različitih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zemalja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Europske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unije</a:t>
            </a:r>
            <a:endParaRPr lang="en-US" altLang="en-US" sz="1200" dirty="0">
              <a:latin typeface="Verdana" panose="020B0604030504040204" pitchFamily="34" charset="0"/>
            </a:endParaRPr>
          </a:p>
          <a:p>
            <a:pPr eaLnBrk="1" hangingPunct="1"/>
            <a:endParaRPr lang="en-US" altLang="nl-BE" sz="1200" dirty="0">
              <a:latin typeface="Verdana" panose="020B0604030504040204" pitchFamily="34" charset="0"/>
            </a:endParaRPr>
          </a:p>
          <a:p>
            <a:pPr eaLnBrk="1" hangingPunct="1"/>
            <a:r>
              <a:rPr lang="en-US" altLang="en-US" sz="1200" dirty="0" err="1">
                <a:latin typeface="Verdana" panose="020B0604030504040204" pitchFamily="34" charset="0"/>
              </a:rPr>
              <a:t>Putujući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između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zemalja</a:t>
            </a:r>
            <a:r>
              <a:rPr lang="en-US" altLang="en-US" sz="1200" dirty="0">
                <a:latin typeface="Verdana" panose="020B0604030504040204" pitchFamily="34" charset="0"/>
              </a:rPr>
              <a:t> EU-a </a:t>
            </a:r>
            <a:r>
              <a:rPr lang="en-US" altLang="en-US" sz="1200" dirty="0" err="1">
                <a:latin typeface="Verdana" panose="020B0604030504040204" pitchFamily="34" charset="0"/>
              </a:rPr>
              <a:t>možete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kupovati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i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donijeti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kući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bilo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koje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proizvode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za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osobnu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r>
              <a:rPr lang="en-US" altLang="en-US" sz="1200" dirty="0" err="1">
                <a:latin typeface="Verdana" panose="020B0604030504040204" pitchFamily="34" charset="0"/>
              </a:rPr>
              <a:t>upotrebu</a:t>
            </a:r>
            <a:r>
              <a:rPr lang="en-US" altLang="en-US" sz="1200" dirty="0">
                <a:latin typeface="Verdana" panose="020B0604030504040204" pitchFamily="34" charset="0"/>
              </a:rPr>
              <a:t> </a:t>
            </a:r>
            <a:endParaRPr lang="en-GB" altLang="nl-BE" sz="1200" dirty="0">
              <a:latin typeface="Verdana" panose="020B0604030504040204" pitchFamily="34" charset="0"/>
            </a:endParaRPr>
          </a:p>
        </p:txBody>
      </p:sp>
      <p:pic>
        <p:nvPicPr>
          <p:cNvPr id="2050" name="Picture 2" descr="Slikovni rezultat za Schengen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984" y="1663952"/>
            <a:ext cx="5579478" cy="4530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77334" y="1930400"/>
            <a:ext cx="2541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dirty="0" smtClean="0">
                <a:solidFill>
                  <a:schemeClr val="bg2">
                    <a:lumMod val="50000"/>
                  </a:schemeClr>
                </a:solidFill>
              </a:rPr>
              <a:t>Pogodnosti Schengena:</a:t>
            </a:r>
            <a:endParaRPr lang="hr-HR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8404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Institucije EU-a </a:t>
            </a:r>
            <a:endParaRPr lang="hr-HR" sz="44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3832668" y="2033087"/>
            <a:ext cx="22860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/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Europsko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vijeće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(</a:t>
            </a:r>
            <a:r>
              <a:rPr lang="en-GB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s</a:t>
            </a:r>
            <a:r>
              <a:rPr lang="hr-H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u</a:t>
            </a:r>
            <a:r>
              <a:rPr lang="en-GB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m</a:t>
            </a:r>
            <a:r>
              <a:rPr lang="hr-HR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m</a:t>
            </a:r>
            <a:r>
              <a:rPr lang="en-GB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it)</a:t>
            </a:r>
            <a:endParaRPr lang="en-GB" sz="1200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3832668" y="2915403"/>
            <a:ext cx="22860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/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Vijeće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ministara</a:t>
            </a:r>
            <a:endParaRPr lang="en-GB" sz="1200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</a:endParaRPr>
          </a:p>
          <a:p>
            <a:pPr algn="ctr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(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Vijeće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)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3832668" y="3797719"/>
            <a:ext cx="22860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/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Ekonomski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i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socijalni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odbor</a:t>
            </a:r>
            <a:endParaRPr lang="en-GB" sz="1200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</a:endParaRPr>
          </a:p>
        </p:txBody>
      </p:sp>
      <p:sp>
        <p:nvSpPr>
          <p:cNvPr id="7" name="Oval 13"/>
          <p:cNvSpPr>
            <a:spLocks noChangeArrowheads="1"/>
          </p:cNvSpPr>
          <p:nvPr/>
        </p:nvSpPr>
        <p:spPr bwMode="auto">
          <a:xfrm>
            <a:off x="4106778" y="4680035"/>
            <a:ext cx="1745189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12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buNone/>
              <a:defRPr/>
            </a:pPr>
            <a:r>
              <a:rPr lang="hr-HR" sz="1400" b="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Agencije</a:t>
            </a:r>
            <a:endParaRPr lang="en-GB" sz="1400" b="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040147" y="2915403"/>
            <a:ext cx="22860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Europski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parlament</a:t>
            </a:r>
            <a:endParaRPr lang="en-GB" sz="1200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040147" y="3797719"/>
            <a:ext cx="9906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/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Sud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pravde</a:t>
            </a:r>
            <a:endParaRPr lang="en-GB" sz="1200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335547" y="3797719"/>
            <a:ext cx="9906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/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Sud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revizora</a:t>
            </a:r>
            <a:endParaRPr lang="en-GB" sz="1200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040147" y="4680035"/>
            <a:ext cx="22860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/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Europska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investicijska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banka</a:t>
            </a:r>
            <a:endParaRPr lang="en-GB" sz="1200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6625189" y="2915403"/>
            <a:ext cx="22860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/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Europska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komisija</a:t>
            </a:r>
            <a:endParaRPr lang="en-GB" sz="1200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6625189" y="3797719"/>
            <a:ext cx="2286000" cy="533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/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Odbor</a:t>
            </a:r>
            <a:r>
              <a:rPr lang="en-GB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 </a:t>
            </a:r>
            <a:r>
              <a:rPr lang="en-GB" sz="12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</a:rPr>
              <a:t>regija</a:t>
            </a:r>
            <a:endParaRPr lang="en-GB" sz="1200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6632598" y="4680035"/>
            <a:ext cx="2286000" cy="533400"/>
          </a:xfrm>
          <a:prstGeom prst="rect">
            <a:avLst/>
          </a:prstGeom>
          <a:solidFill>
            <a:sysClr val="window" lastClr="FFFFFF"/>
          </a:solidFill>
          <a:ln w="28575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  <a:extLst/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</a:rPr>
              <a:t>Europska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</a:rPr>
              <a:t>središnja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</a:rPr>
              <a:t> </a:t>
            </a: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</a:rPr>
              <a:t>banka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5206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Čelnici EU-a</a:t>
            </a:r>
            <a:endParaRPr lang="hr-HR" sz="44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1468438"/>
            <a:ext cx="1762125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3"/>
          <p:cNvSpPr>
            <a:spLocks noGrp="1"/>
          </p:cNvSpPr>
          <p:nvPr>
            <p:ph sz="half" idx="4294967295"/>
          </p:nvPr>
        </p:nvSpPr>
        <p:spPr>
          <a:xfrm>
            <a:off x="2769837" y="1635709"/>
            <a:ext cx="4411662" cy="1185863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00" b="1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Europski</a:t>
            </a:r>
            <a:r>
              <a:rPr lang="en-US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1400" b="1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parlament</a:t>
            </a:r>
            <a:r>
              <a:rPr lang="en-US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/>
            </a:r>
            <a:br>
              <a:rPr lang="en-US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en-US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− </a:t>
            </a:r>
            <a:r>
              <a:rPr lang="en-US" sz="1400" b="1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glas</a:t>
            </a:r>
            <a:r>
              <a:rPr lang="en-US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1400" b="1" dirty="0" err="1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naroda</a:t>
            </a:r>
            <a:endParaRPr lang="en-US" sz="1400" b="1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Predsjednik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Europskog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parlamenta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: </a:t>
            </a:r>
            <a:b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</a:b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Antonio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Tajani</a:t>
            </a:r>
            <a:endParaRPr lang="nl-BE" sz="14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sz="half" idx="4294967295"/>
          </p:nvPr>
        </p:nvSpPr>
        <p:spPr>
          <a:xfrm>
            <a:off x="2769837" y="3313906"/>
            <a:ext cx="4411662" cy="130016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0" indent="0" eaLnBrk="1" fontAlgn="auto" hangingPunct="1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1400" b="1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Europsko</a:t>
            </a:r>
            <a:r>
              <a:rPr lang="en-GB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GB" sz="1400" b="1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vijeće</a:t>
            </a:r>
            <a:r>
              <a:rPr lang="en-GB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GB" sz="1400" b="1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i</a:t>
            </a:r>
            <a:r>
              <a:rPr lang="en-GB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GB" sz="1400" b="1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Vijeće</a:t>
            </a:r>
            <a:r>
              <a:rPr lang="en-GB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GB" sz="1400" b="1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ministara</a:t>
            </a:r>
            <a:r>
              <a:rPr lang="en-GB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/>
            </a:r>
            <a:br>
              <a:rPr lang="en-GB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en-GB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− </a:t>
            </a:r>
            <a:r>
              <a:rPr lang="en-GB" sz="1400" b="1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glas</a:t>
            </a:r>
            <a:r>
              <a:rPr lang="en-GB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GB" sz="1400" b="1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država</a:t>
            </a:r>
            <a:r>
              <a:rPr lang="en-GB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GB" sz="1400" b="1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članica</a:t>
            </a: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/>
            </a:r>
            <a:b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</a:b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/>
            </a:r>
            <a:b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</a:b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Donald Tusk,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predsjednik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Europskog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vijeća</a:t>
            </a:r>
            <a:endParaRPr lang="nl-BE" sz="14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7" name="Content Placeholder 3"/>
          <p:cNvSpPr>
            <a:spLocks noGrp="1"/>
          </p:cNvSpPr>
          <p:nvPr>
            <p:ph sz="half" idx="4294967295"/>
          </p:nvPr>
        </p:nvSpPr>
        <p:spPr>
          <a:xfrm>
            <a:off x="2769837" y="4898607"/>
            <a:ext cx="4702175" cy="135096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0" indent="0" eaLnBrk="1" fontAlgn="auto" hangingPunct="1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1400" b="1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Europska</a:t>
            </a:r>
            <a:r>
              <a:rPr lang="en-GB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GB" sz="1400" b="1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komisija</a:t>
            </a:r>
            <a:r>
              <a:rPr lang="en-GB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/>
            </a:r>
            <a:br>
              <a:rPr lang="en-GB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en-GB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− </a:t>
            </a:r>
            <a:r>
              <a:rPr lang="en-GB" sz="1400" b="1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promicatelj</a:t>
            </a:r>
            <a:r>
              <a:rPr lang="en-GB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GB" sz="1400" b="1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zajedničkih</a:t>
            </a:r>
            <a:r>
              <a:rPr lang="en-GB" sz="1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GB" sz="1400" b="1" dirty="0" err="1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interesa</a:t>
            </a:r>
            <a:endParaRPr lang="en-GB" sz="1400" b="1" dirty="0" smtClean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 eaLnBrk="1" fontAlgn="auto" hangingPunct="1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Jean-Claude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Juncker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predsjednik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Europske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>komisije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  <a:t/>
            </a:r>
            <a:b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</a:rPr>
            </a:b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</a:endParaRPr>
          </a:p>
        </p:txBody>
      </p:sp>
      <p:pic>
        <p:nvPicPr>
          <p:cNvPr id="10242" name="Picture 2" descr="Slikovni rezultat za eu council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877" y="3088111"/>
            <a:ext cx="1649162" cy="1413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Slikovni rezultat za eu parliament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635" y="1597151"/>
            <a:ext cx="2122404" cy="115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Slikovni rezultat za eu commission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499" y="4799531"/>
            <a:ext cx="2092503" cy="145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7018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4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Europski parlament: glas naroda</a:t>
            </a:r>
            <a:endParaRPr lang="hr-HR" sz="44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677334" y="2186573"/>
            <a:ext cx="7800975" cy="654050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lang="hr-HR" altLang="nl-BE" sz="1600" dirty="0" smtClean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- d</a:t>
            </a:r>
            <a:r>
              <a:rPr lang="pl-PL" altLang="nl-BE" sz="1600" dirty="0" smtClean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onosi zakone i proračun Europske unije zajedno s Vijećem ministara</a:t>
            </a:r>
            <a:endParaRPr lang="de-DE" altLang="nl-BE" sz="1600" dirty="0" smtClean="0">
              <a:solidFill>
                <a:srgbClr val="359AC2"/>
              </a:solidFill>
              <a:latin typeface="Segoe UI Semibold" panose="020B0702040204020203" pitchFamily="34" charset="0"/>
              <a:ea typeface="Verdana" panose="020B0604030504040204" pitchFamily="34" charset="0"/>
              <a:cs typeface="Segoe UI Semibold" panose="020B0702040204020203" pitchFamily="34" charset="0"/>
            </a:endParaRP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lang="hr-HR" altLang="nl-BE" sz="1600" dirty="0" smtClean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- d</a:t>
            </a:r>
            <a:r>
              <a:rPr lang="en-US" altLang="nl-BE" sz="1600" dirty="0" err="1" smtClean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emokratski</a:t>
            </a:r>
            <a:r>
              <a:rPr lang="en-US" altLang="nl-BE" sz="1600" dirty="0" smtClean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 </a:t>
            </a:r>
            <a:r>
              <a:rPr lang="en-US" altLang="nl-BE" sz="1600" dirty="0" err="1" smtClean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nadzor</a:t>
            </a:r>
            <a:r>
              <a:rPr lang="en-US" altLang="nl-BE" sz="1600" dirty="0" smtClean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 </a:t>
            </a:r>
            <a:r>
              <a:rPr lang="en-US" altLang="nl-BE" sz="1600" dirty="0" err="1" smtClean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cjelokupnog</a:t>
            </a:r>
            <a:r>
              <a:rPr lang="en-US" altLang="nl-BE" sz="1600" dirty="0" smtClean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 </a:t>
            </a:r>
            <a:r>
              <a:rPr lang="en-US" altLang="nl-BE" sz="1600" dirty="0" err="1" smtClean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djelovanja</a:t>
            </a:r>
            <a:r>
              <a:rPr lang="en-US" altLang="nl-BE" sz="1600" dirty="0" smtClean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 </a:t>
            </a:r>
            <a:r>
              <a:rPr lang="en-US" altLang="nl-BE" sz="1600" dirty="0" err="1" smtClean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Europske</a:t>
            </a:r>
            <a:r>
              <a:rPr lang="en-US" altLang="nl-BE" sz="1600" dirty="0" smtClean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 </a:t>
            </a:r>
            <a:r>
              <a:rPr lang="en-US" altLang="nl-BE" sz="1600" dirty="0" err="1" smtClean="0">
                <a:solidFill>
                  <a:srgbClr val="359AC2"/>
                </a:solidFill>
                <a:latin typeface="Segoe UI Semibold" panose="020B0702040204020203" pitchFamily="34" charset="0"/>
                <a:ea typeface="Verdana" panose="020B0604030504040204" pitchFamily="34" charset="0"/>
                <a:cs typeface="Segoe UI Semibold" panose="020B0702040204020203" pitchFamily="34" charset="0"/>
              </a:rPr>
              <a:t>unije</a:t>
            </a:r>
            <a:endParaRPr lang="en-US" altLang="nl-BE" sz="1600" dirty="0" smtClean="0">
              <a:solidFill>
                <a:srgbClr val="359AC2"/>
              </a:solidFill>
              <a:latin typeface="Segoe UI Semibold" panose="020B0702040204020203" pitchFamily="34" charset="0"/>
              <a:ea typeface="Verdana" panose="020B0604030504040204" pitchFamily="34" charset="0"/>
              <a:cs typeface="Segoe UI Semibold" panose="020B0702040204020203" pitchFamily="34" charset="0"/>
            </a:endParaRP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endParaRPr lang="nl-BE" altLang="en-US" sz="800" dirty="0" smtClean="0">
              <a:solidFill>
                <a:srgbClr val="595959"/>
              </a:solidFill>
              <a:latin typeface="Verdana" panose="020B0604030504040204" pitchFamily="34" charset="0"/>
              <a:ea typeface="Verdana" panose="020B060403050404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677334" y="2840623"/>
            <a:ext cx="2147887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GB" altLang="nl-BE" sz="1200" dirty="0" err="1" smtClean="0">
                <a:solidFill>
                  <a:srgbClr val="595959"/>
                </a:solidFill>
                <a:latin typeface="Verdana" panose="020B0604030504040204" pitchFamily="34" charset="0"/>
              </a:rPr>
              <a:t>Austrija</a:t>
            </a:r>
            <a:r>
              <a:rPr lang="en-GB" altLang="nl-BE" sz="1200" dirty="0" smtClean="0">
                <a:solidFill>
                  <a:srgbClr val="595959"/>
                </a:solidFill>
                <a:latin typeface="Verdana" panose="020B0604030504040204" pitchFamily="34" charset="0"/>
              </a:rPr>
              <a:t>  -  </a:t>
            </a:r>
            <a:r>
              <a:rPr lang="en-GB" altLang="nl-BE" sz="1200" b="1" dirty="0" smtClean="0">
                <a:solidFill>
                  <a:srgbClr val="595959"/>
                </a:solidFill>
                <a:latin typeface="Verdana" panose="020B0604030504040204" pitchFamily="34" charset="0"/>
              </a:rPr>
              <a:t>18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fr-BE" altLang="nl-BE" sz="1200" dirty="0" err="1" smtClean="0">
                <a:solidFill>
                  <a:srgbClr val="595959"/>
                </a:solidFill>
                <a:latin typeface="Verdana" panose="020B0604030504040204" pitchFamily="34" charset="0"/>
              </a:rPr>
              <a:t>Belgija</a:t>
            </a:r>
            <a:r>
              <a:rPr lang="fr-BE" altLang="nl-BE" sz="1200" dirty="0" smtClean="0">
                <a:solidFill>
                  <a:srgbClr val="595959"/>
                </a:solidFill>
                <a:latin typeface="Verdana" panose="020B0604030504040204" pitchFamily="34" charset="0"/>
              </a:rPr>
              <a:t>  -  </a:t>
            </a:r>
            <a:r>
              <a:rPr lang="fr-BE" altLang="nl-BE" sz="1200" b="1" dirty="0" smtClean="0">
                <a:solidFill>
                  <a:srgbClr val="595959"/>
                </a:solidFill>
                <a:latin typeface="Verdana" panose="020B0604030504040204" pitchFamily="34" charset="0"/>
              </a:rPr>
              <a:t>21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GB" altLang="nl-BE" sz="1200" dirty="0" err="1" smtClean="0">
                <a:solidFill>
                  <a:srgbClr val="595959"/>
                </a:solidFill>
                <a:latin typeface="Verdana" panose="020B0604030504040204" pitchFamily="34" charset="0"/>
              </a:rPr>
              <a:t>Bugarska</a:t>
            </a:r>
            <a:r>
              <a:rPr lang="en-GB" altLang="nl-BE" sz="1200" dirty="0" smtClean="0">
                <a:solidFill>
                  <a:srgbClr val="595959"/>
                </a:solidFill>
                <a:latin typeface="Verdana" panose="020B0604030504040204" pitchFamily="34" charset="0"/>
              </a:rPr>
              <a:t>  -  </a:t>
            </a:r>
            <a:r>
              <a:rPr lang="en-GB" altLang="nl-BE" sz="1200" b="1" dirty="0" smtClean="0">
                <a:solidFill>
                  <a:srgbClr val="595959"/>
                </a:solidFill>
                <a:latin typeface="Verdana" panose="020B0604030504040204" pitchFamily="34" charset="0"/>
              </a:rPr>
              <a:t>17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GB" altLang="nl-BE" sz="1200" dirty="0" err="1" smtClean="0">
                <a:solidFill>
                  <a:srgbClr val="595959"/>
                </a:solidFill>
                <a:latin typeface="Verdana" panose="020B0604030504040204" pitchFamily="34" charset="0"/>
              </a:rPr>
              <a:t>Cipar</a:t>
            </a:r>
            <a:r>
              <a:rPr lang="en-GB" altLang="nl-BE" sz="1200" dirty="0" smtClean="0">
                <a:solidFill>
                  <a:srgbClr val="595959"/>
                </a:solidFill>
                <a:latin typeface="Verdana" panose="020B0604030504040204" pitchFamily="34" charset="0"/>
              </a:rPr>
              <a:t>  -  </a:t>
            </a:r>
            <a:r>
              <a:rPr lang="en-GB" altLang="nl-BE" sz="1200" b="1" dirty="0" smtClean="0">
                <a:solidFill>
                  <a:srgbClr val="595959"/>
                </a:solidFill>
                <a:latin typeface="Verdana" panose="020B0604030504040204" pitchFamily="34" charset="0"/>
              </a:rPr>
              <a:t>6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GB" altLang="nl-BE" sz="1200" dirty="0" err="1" smtClean="0">
                <a:solidFill>
                  <a:srgbClr val="595959"/>
                </a:solidFill>
                <a:latin typeface="Verdana" panose="020B0604030504040204" pitchFamily="34" charset="0"/>
              </a:rPr>
              <a:t>Češka</a:t>
            </a:r>
            <a:r>
              <a:rPr lang="en-GB" altLang="nl-BE" sz="1200" dirty="0" smtClean="0">
                <a:solidFill>
                  <a:srgbClr val="595959"/>
                </a:solidFill>
                <a:latin typeface="Verdana" panose="020B0604030504040204" pitchFamily="34" charset="0"/>
              </a:rPr>
              <a:t> -  </a:t>
            </a:r>
            <a:r>
              <a:rPr lang="en-GB" altLang="nl-BE" sz="1200" b="1" dirty="0" smtClean="0">
                <a:solidFill>
                  <a:srgbClr val="595959"/>
                </a:solidFill>
                <a:latin typeface="Verdana" panose="020B0604030504040204" pitchFamily="34" charset="0"/>
              </a:rPr>
              <a:t>21</a:t>
            </a:r>
            <a:endParaRPr lang="en-US" altLang="nl-BE" sz="1200" b="1" dirty="0" smtClean="0">
              <a:solidFill>
                <a:srgbClr val="595959"/>
              </a:solidFill>
              <a:latin typeface="Verdana" panose="020B0604030504040204" pitchFamily="34" charset="0"/>
            </a:endParaRP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GB" altLang="nl-BE" sz="1200" dirty="0" err="1" smtClean="0">
                <a:solidFill>
                  <a:srgbClr val="595959"/>
                </a:solidFill>
                <a:latin typeface="Verdana" panose="020B0604030504040204" pitchFamily="34" charset="0"/>
              </a:rPr>
              <a:t>Danska</a:t>
            </a:r>
            <a:r>
              <a:rPr lang="en-GB" altLang="nl-BE" sz="1200" dirty="0" smtClean="0">
                <a:solidFill>
                  <a:srgbClr val="595959"/>
                </a:solidFill>
                <a:latin typeface="Verdana" panose="020B0604030504040204" pitchFamily="34" charset="0"/>
              </a:rPr>
              <a:t>  -  </a:t>
            </a:r>
            <a:r>
              <a:rPr lang="en-GB" altLang="nl-BE" sz="1200" b="1" dirty="0" smtClean="0">
                <a:solidFill>
                  <a:srgbClr val="595959"/>
                </a:solidFill>
                <a:latin typeface="Verdana" panose="020B0604030504040204" pitchFamily="34" charset="0"/>
              </a:rPr>
              <a:t>13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GB" altLang="nl-BE" sz="1200" dirty="0" err="1" smtClean="0">
                <a:solidFill>
                  <a:srgbClr val="595959"/>
                </a:solidFill>
                <a:latin typeface="Verdana" panose="020B0604030504040204" pitchFamily="34" charset="0"/>
              </a:rPr>
              <a:t>Estonija</a:t>
            </a:r>
            <a:r>
              <a:rPr lang="en-GB" altLang="nl-BE" sz="1200" dirty="0" smtClean="0">
                <a:solidFill>
                  <a:srgbClr val="595959"/>
                </a:solidFill>
                <a:latin typeface="Verdana" panose="020B0604030504040204" pitchFamily="34" charset="0"/>
              </a:rPr>
              <a:t>  -  </a:t>
            </a:r>
            <a:r>
              <a:rPr lang="en-GB" altLang="nl-BE" sz="1200" b="1" dirty="0" smtClean="0">
                <a:solidFill>
                  <a:srgbClr val="595959"/>
                </a:solidFill>
                <a:latin typeface="Verdana" panose="020B0604030504040204" pitchFamily="34" charset="0"/>
              </a:rPr>
              <a:t>6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GB" altLang="nl-BE" sz="1200" dirty="0" err="1" smtClean="0">
                <a:solidFill>
                  <a:srgbClr val="595959"/>
                </a:solidFill>
                <a:latin typeface="Verdana" panose="020B0604030504040204" pitchFamily="34" charset="0"/>
              </a:rPr>
              <a:t>Finska</a:t>
            </a:r>
            <a:r>
              <a:rPr lang="en-GB" altLang="nl-BE" sz="1200" dirty="0" smtClean="0">
                <a:solidFill>
                  <a:srgbClr val="595959"/>
                </a:solidFill>
                <a:latin typeface="Verdana" panose="020B0604030504040204" pitchFamily="34" charset="0"/>
              </a:rPr>
              <a:t> -  </a:t>
            </a:r>
            <a:r>
              <a:rPr lang="en-GB" altLang="nl-BE" sz="1200" b="1" dirty="0" smtClean="0">
                <a:solidFill>
                  <a:srgbClr val="595959"/>
                </a:solidFill>
                <a:latin typeface="Verdana" panose="020B0604030504040204" pitchFamily="34" charset="0"/>
              </a:rPr>
              <a:t>13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GB" altLang="nl-BE" sz="1200" dirty="0" err="1" smtClean="0">
                <a:solidFill>
                  <a:srgbClr val="595959"/>
                </a:solidFill>
                <a:latin typeface="Verdana" panose="020B0604030504040204" pitchFamily="34" charset="0"/>
              </a:rPr>
              <a:t>Francuska</a:t>
            </a:r>
            <a:r>
              <a:rPr lang="en-GB" altLang="nl-BE" sz="1200" dirty="0" smtClean="0">
                <a:solidFill>
                  <a:srgbClr val="595959"/>
                </a:solidFill>
                <a:latin typeface="Verdana" panose="020B0604030504040204" pitchFamily="34" charset="0"/>
              </a:rPr>
              <a:t>  -  </a:t>
            </a:r>
            <a:r>
              <a:rPr lang="en-GB" altLang="nl-BE" sz="1200" b="1" dirty="0" smtClean="0">
                <a:solidFill>
                  <a:srgbClr val="595959"/>
                </a:solidFill>
                <a:latin typeface="Verdana" panose="020B0604030504040204" pitchFamily="34" charset="0"/>
              </a:rPr>
              <a:t>74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GB" altLang="nl-BE" sz="1200" dirty="0" err="1" smtClean="0">
                <a:solidFill>
                  <a:srgbClr val="595959"/>
                </a:solidFill>
                <a:latin typeface="Verdana" panose="020B0604030504040204" pitchFamily="34" charset="0"/>
              </a:rPr>
              <a:t>Grčka</a:t>
            </a:r>
            <a:r>
              <a:rPr lang="en-GB" altLang="nl-BE" sz="1200" dirty="0" smtClean="0">
                <a:solidFill>
                  <a:srgbClr val="595959"/>
                </a:solidFill>
                <a:latin typeface="Verdana" panose="020B0604030504040204" pitchFamily="34" charset="0"/>
              </a:rPr>
              <a:t>  -  </a:t>
            </a:r>
            <a:r>
              <a:rPr lang="en-GB" altLang="nl-BE" sz="1200" b="1" dirty="0" smtClean="0">
                <a:solidFill>
                  <a:srgbClr val="595959"/>
                </a:solidFill>
                <a:latin typeface="Verdana" panose="020B0604030504040204" pitchFamily="34" charset="0"/>
              </a:rPr>
              <a:t>21</a:t>
            </a:r>
          </a:p>
          <a:p>
            <a:pPr fontAlgn="base">
              <a:spcAft>
                <a:spcPct val="0"/>
              </a:spcAft>
              <a:buFont typeface="Arial" panose="020B0604020202020204" pitchFamily="34" charset="0"/>
              <a:buNone/>
            </a:pPr>
            <a:endParaRPr lang="nl-BE" altLang="en-US" sz="1200" dirty="0" smtClean="0">
              <a:solidFill>
                <a:srgbClr val="595959"/>
              </a:solidFill>
              <a:latin typeface="Verdana" panose="020B0604030504040204" pitchFamily="34" charset="0"/>
            </a:endParaRPr>
          </a:p>
        </p:txBody>
      </p:sp>
      <p:sp>
        <p:nvSpPr>
          <p:cNvPr id="6" name="Content Placeholder 3"/>
          <p:cNvSpPr txBox="1">
            <a:spLocks/>
          </p:cNvSpPr>
          <p:nvPr/>
        </p:nvSpPr>
        <p:spPr bwMode="auto">
          <a:xfrm>
            <a:off x="2825221" y="2840623"/>
            <a:ext cx="2147887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GB" altLang="nl-BE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Hrvatska</a:t>
            </a:r>
            <a:r>
              <a:rPr lang="en-GB" altLang="nl-BE" sz="1200" dirty="0">
                <a:solidFill>
                  <a:srgbClr val="595959"/>
                </a:solidFill>
                <a:latin typeface="Verdana" panose="020B0604030504040204" pitchFamily="34" charset="0"/>
              </a:rPr>
              <a:t> -  </a:t>
            </a:r>
            <a:r>
              <a:rPr lang="en-GB" altLang="nl-BE" sz="1200" b="1" dirty="0">
                <a:solidFill>
                  <a:srgbClr val="595959"/>
                </a:solidFill>
                <a:latin typeface="Verdana" panose="020B0604030504040204" pitchFamily="34" charset="0"/>
              </a:rPr>
              <a:t>11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GB" altLang="nl-BE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Irska</a:t>
            </a:r>
            <a:r>
              <a:rPr lang="en-GB" altLang="nl-BE" sz="1200" dirty="0">
                <a:solidFill>
                  <a:srgbClr val="595959"/>
                </a:solidFill>
                <a:latin typeface="Verdana" panose="020B0604030504040204" pitchFamily="34" charset="0"/>
              </a:rPr>
              <a:t>  -  </a:t>
            </a:r>
            <a:r>
              <a:rPr lang="en-GB" altLang="nl-BE" sz="1200" b="1" dirty="0">
                <a:solidFill>
                  <a:srgbClr val="595959"/>
                </a:solidFill>
                <a:latin typeface="Verdana" panose="020B0604030504040204" pitchFamily="34" charset="0"/>
              </a:rPr>
              <a:t>11</a:t>
            </a:r>
            <a:endParaRPr lang="en-GB" altLang="nl-BE" sz="1200" dirty="0">
              <a:solidFill>
                <a:srgbClr val="595959"/>
              </a:solidFill>
              <a:latin typeface="Verdana" panose="020B060403050404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GB" altLang="nl-BE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Italija</a:t>
            </a:r>
            <a:r>
              <a:rPr lang="en-GB" altLang="nl-BE" sz="1200" dirty="0">
                <a:solidFill>
                  <a:srgbClr val="595959"/>
                </a:solidFill>
                <a:latin typeface="Verdana" panose="020B0604030504040204" pitchFamily="34" charset="0"/>
              </a:rPr>
              <a:t>  -  </a:t>
            </a:r>
            <a:r>
              <a:rPr lang="en-GB" altLang="nl-BE" sz="1200" b="1" dirty="0">
                <a:solidFill>
                  <a:srgbClr val="595959"/>
                </a:solidFill>
                <a:latin typeface="Verdana" panose="020B0604030504040204" pitchFamily="34" charset="0"/>
              </a:rPr>
              <a:t>73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GB" altLang="nl-BE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Latvija</a:t>
            </a:r>
            <a:r>
              <a:rPr lang="en-GB" altLang="nl-BE" sz="1200" dirty="0">
                <a:solidFill>
                  <a:srgbClr val="FFFFFF"/>
                </a:solidFill>
                <a:cs typeface="Arial" panose="020B0604020202020204" pitchFamily="34" charset="0"/>
              </a:rPr>
              <a:t>  </a:t>
            </a:r>
            <a:r>
              <a:rPr lang="fr-BE" altLang="nl-BE" sz="1200" dirty="0">
                <a:solidFill>
                  <a:srgbClr val="595959"/>
                </a:solidFill>
                <a:latin typeface="Verdana" panose="020B0604030504040204" pitchFamily="34" charset="0"/>
              </a:rPr>
              <a:t>-  </a:t>
            </a:r>
            <a:r>
              <a:rPr lang="fr-BE" altLang="nl-BE" sz="1200" b="1" dirty="0">
                <a:solidFill>
                  <a:srgbClr val="595959"/>
                </a:solidFill>
                <a:latin typeface="Verdana" panose="020B0604030504040204" pitchFamily="34" charset="0"/>
              </a:rPr>
              <a:t>8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GB" altLang="nl-BE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Litva</a:t>
            </a:r>
            <a:r>
              <a:rPr lang="en-GB" altLang="nl-BE" sz="1200" dirty="0">
                <a:solidFill>
                  <a:srgbClr val="595959"/>
                </a:solidFill>
                <a:latin typeface="Verdana" panose="020B0604030504040204" pitchFamily="34" charset="0"/>
              </a:rPr>
              <a:t>  -  </a:t>
            </a:r>
            <a:r>
              <a:rPr lang="en-GB" altLang="nl-BE" sz="1200" b="1" dirty="0">
                <a:solidFill>
                  <a:srgbClr val="595959"/>
                </a:solidFill>
                <a:latin typeface="Verdana" panose="020B0604030504040204" pitchFamily="34" charset="0"/>
              </a:rPr>
              <a:t>11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GB" altLang="nl-BE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Luksemburg</a:t>
            </a:r>
            <a:r>
              <a:rPr lang="en-GB" altLang="nl-BE" sz="1200" dirty="0">
                <a:solidFill>
                  <a:srgbClr val="595959"/>
                </a:solidFill>
                <a:latin typeface="Verdana" panose="020B0604030504040204" pitchFamily="34" charset="0"/>
              </a:rPr>
              <a:t>  -  </a:t>
            </a:r>
            <a:r>
              <a:rPr lang="en-GB" altLang="nl-BE" sz="1200" b="1" dirty="0">
                <a:solidFill>
                  <a:srgbClr val="595959"/>
                </a:solidFill>
                <a:latin typeface="Verdana" panose="020B0604030504040204" pitchFamily="34" charset="0"/>
              </a:rPr>
              <a:t>6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GB" altLang="nl-BE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Mađarska</a:t>
            </a:r>
            <a:r>
              <a:rPr lang="en-GB" altLang="nl-BE" sz="1200" dirty="0">
                <a:solidFill>
                  <a:srgbClr val="595959"/>
                </a:solidFill>
                <a:latin typeface="Verdana" panose="020B0604030504040204" pitchFamily="34" charset="0"/>
              </a:rPr>
              <a:t>  -  </a:t>
            </a:r>
            <a:r>
              <a:rPr lang="en-GB" altLang="nl-BE" sz="1200" b="1" dirty="0">
                <a:solidFill>
                  <a:srgbClr val="595959"/>
                </a:solidFill>
                <a:latin typeface="Verdana" panose="020B0604030504040204" pitchFamily="34" charset="0"/>
              </a:rPr>
              <a:t>21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GB" altLang="nl-BE" sz="1200" dirty="0">
                <a:solidFill>
                  <a:srgbClr val="595959"/>
                </a:solidFill>
                <a:latin typeface="Verdana" panose="020B0604030504040204" pitchFamily="34" charset="0"/>
              </a:rPr>
              <a:t>Malta  -  </a:t>
            </a:r>
            <a:r>
              <a:rPr lang="en-GB" altLang="nl-BE" sz="1200" b="1" dirty="0">
                <a:solidFill>
                  <a:srgbClr val="595959"/>
                </a:solidFill>
                <a:latin typeface="Verdana" panose="020B0604030504040204" pitchFamily="34" charset="0"/>
              </a:rPr>
              <a:t>6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GB" altLang="nl-BE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Njemačka</a:t>
            </a:r>
            <a:r>
              <a:rPr lang="en-GB" altLang="nl-BE" sz="1200" dirty="0">
                <a:solidFill>
                  <a:srgbClr val="595959"/>
                </a:solidFill>
                <a:latin typeface="Verdana" panose="020B0604030504040204" pitchFamily="34" charset="0"/>
              </a:rPr>
              <a:t>  -  </a:t>
            </a:r>
            <a:r>
              <a:rPr lang="en-GB" altLang="nl-BE" sz="1200" b="1" dirty="0">
                <a:solidFill>
                  <a:srgbClr val="595959"/>
                </a:solidFill>
                <a:latin typeface="Verdana" panose="020B0604030504040204" pitchFamily="34" charset="0"/>
              </a:rPr>
              <a:t>96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GB" altLang="nl-BE" sz="1200" b="1" dirty="0">
              <a:solidFill>
                <a:srgbClr val="595959"/>
              </a:solidFill>
              <a:latin typeface="Verdana" panose="020B0604030504040204" pitchFamily="34" charset="0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 bwMode="auto">
          <a:xfrm>
            <a:off x="4970728" y="2840623"/>
            <a:ext cx="3054350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GB" altLang="nl-BE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Nizozemska</a:t>
            </a:r>
            <a:r>
              <a:rPr lang="en-GB" altLang="nl-BE" sz="1200" dirty="0">
                <a:solidFill>
                  <a:srgbClr val="595959"/>
                </a:solidFill>
                <a:latin typeface="Verdana" panose="020B0604030504040204" pitchFamily="34" charset="0"/>
              </a:rPr>
              <a:t>  -  </a:t>
            </a:r>
            <a:r>
              <a:rPr lang="en-GB" altLang="nl-BE" sz="1200" b="1" dirty="0">
                <a:solidFill>
                  <a:srgbClr val="595959"/>
                </a:solidFill>
                <a:latin typeface="Verdana" panose="020B0604030504040204" pitchFamily="34" charset="0"/>
              </a:rPr>
              <a:t>26</a:t>
            </a:r>
            <a:endParaRPr lang="en-US" altLang="nl-BE" sz="1200" b="1" dirty="0">
              <a:solidFill>
                <a:srgbClr val="595959"/>
              </a:solidFill>
              <a:latin typeface="Verdana" panose="020B060403050404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GB" altLang="nl-BE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Poljska</a:t>
            </a:r>
            <a:r>
              <a:rPr lang="en-GB" altLang="nl-BE" sz="1200" dirty="0">
                <a:solidFill>
                  <a:srgbClr val="595959"/>
                </a:solidFill>
                <a:latin typeface="Verdana" panose="020B0604030504040204" pitchFamily="34" charset="0"/>
              </a:rPr>
              <a:t>  -  </a:t>
            </a:r>
            <a:r>
              <a:rPr lang="en-GB" altLang="nl-BE" sz="1200" b="1" dirty="0">
                <a:solidFill>
                  <a:srgbClr val="595959"/>
                </a:solidFill>
                <a:latin typeface="Verdana" panose="020B0604030504040204" pitchFamily="34" charset="0"/>
              </a:rPr>
              <a:t>51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GB" altLang="nl-BE" sz="1200" dirty="0">
                <a:solidFill>
                  <a:srgbClr val="595959"/>
                </a:solidFill>
                <a:latin typeface="Verdana" panose="020B0604030504040204" pitchFamily="34" charset="0"/>
              </a:rPr>
              <a:t>Portugal  -  </a:t>
            </a:r>
            <a:r>
              <a:rPr lang="en-GB" altLang="nl-BE" sz="1200" b="1" dirty="0">
                <a:solidFill>
                  <a:srgbClr val="595959"/>
                </a:solidFill>
                <a:latin typeface="Verdana" panose="020B0604030504040204" pitchFamily="34" charset="0"/>
              </a:rPr>
              <a:t>21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GB" altLang="nl-BE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Rumunjska</a:t>
            </a:r>
            <a:r>
              <a:rPr lang="en-GB" altLang="nl-BE" sz="1200" dirty="0">
                <a:solidFill>
                  <a:srgbClr val="595959"/>
                </a:solidFill>
                <a:latin typeface="Verdana" panose="020B0604030504040204" pitchFamily="34" charset="0"/>
              </a:rPr>
              <a:t>  -  </a:t>
            </a:r>
            <a:r>
              <a:rPr lang="en-GB" altLang="nl-BE" sz="1200" b="1" dirty="0">
                <a:solidFill>
                  <a:srgbClr val="595959"/>
                </a:solidFill>
                <a:latin typeface="Verdana" panose="020B0604030504040204" pitchFamily="34" charset="0"/>
              </a:rPr>
              <a:t>32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GB" altLang="nl-BE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Slovačka</a:t>
            </a:r>
            <a:r>
              <a:rPr lang="en-GB" altLang="nl-BE" sz="1200" dirty="0">
                <a:solidFill>
                  <a:srgbClr val="595959"/>
                </a:solidFill>
                <a:latin typeface="Verdana" panose="020B0604030504040204" pitchFamily="34" charset="0"/>
              </a:rPr>
              <a:t>  -  </a:t>
            </a:r>
            <a:r>
              <a:rPr lang="en-GB" altLang="nl-BE" sz="1200" b="1" dirty="0">
                <a:solidFill>
                  <a:srgbClr val="595959"/>
                </a:solidFill>
                <a:latin typeface="Verdana" panose="020B0604030504040204" pitchFamily="34" charset="0"/>
              </a:rPr>
              <a:t>13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GB" altLang="nl-BE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Slovenija</a:t>
            </a:r>
            <a:r>
              <a:rPr lang="en-GB" altLang="nl-BE" sz="1200" dirty="0">
                <a:solidFill>
                  <a:srgbClr val="595959"/>
                </a:solidFill>
                <a:latin typeface="Verdana" panose="020B0604030504040204" pitchFamily="34" charset="0"/>
              </a:rPr>
              <a:t>  -  </a:t>
            </a:r>
            <a:r>
              <a:rPr lang="en-GB" altLang="nl-BE" sz="1200" b="1" dirty="0">
                <a:solidFill>
                  <a:srgbClr val="595959"/>
                </a:solidFill>
                <a:latin typeface="Verdana" panose="020B0604030504040204" pitchFamily="34" charset="0"/>
              </a:rPr>
              <a:t>8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GB" altLang="nl-BE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Španjolska</a:t>
            </a:r>
            <a:r>
              <a:rPr lang="en-GB" altLang="nl-BE" sz="1200" dirty="0">
                <a:solidFill>
                  <a:srgbClr val="595959"/>
                </a:solidFill>
                <a:latin typeface="Verdana" panose="020B0604030504040204" pitchFamily="34" charset="0"/>
              </a:rPr>
              <a:t>  -  </a:t>
            </a:r>
            <a:r>
              <a:rPr lang="en-GB" altLang="nl-BE" sz="1200" b="1" dirty="0">
                <a:solidFill>
                  <a:srgbClr val="595959"/>
                </a:solidFill>
                <a:latin typeface="Verdana" panose="020B0604030504040204" pitchFamily="34" charset="0"/>
              </a:rPr>
              <a:t>54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GB" altLang="nl-BE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Švedska</a:t>
            </a:r>
            <a:r>
              <a:rPr lang="en-GB" altLang="nl-BE" sz="1200" dirty="0">
                <a:solidFill>
                  <a:srgbClr val="595959"/>
                </a:solidFill>
                <a:latin typeface="Verdana" panose="020B0604030504040204" pitchFamily="34" charset="0"/>
              </a:rPr>
              <a:t>  -  </a:t>
            </a:r>
            <a:r>
              <a:rPr lang="en-GB" altLang="nl-BE" sz="1200" b="1" dirty="0">
                <a:solidFill>
                  <a:srgbClr val="595959"/>
                </a:solidFill>
                <a:latin typeface="Verdana" panose="020B0604030504040204" pitchFamily="34" charset="0"/>
              </a:rPr>
              <a:t>20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GB" altLang="nl-BE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Ujedinjena</a:t>
            </a:r>
            <a:r>
              <a:rPr lang="en-GB" altLang="nl-BE" sz="1200" dirty="0">
                <a:solidFill>
                  <a:srgbClr val="595959"/>
                </a:solidFill>
                <a:latin typeface="Verdana" panose="020B0604030504040204" pitchFamily="34" charset="0"/>
              </a:rPr>
              <a:t> </a:t>
            </a:r>
            <a:r>
              <a:rPr lang="en-GB" altLang="nl-BE" sz="1200" dirty="0" err="1">
                <a:solidFill>
                  <a:srgbClr val="595959"/>
                </a:solidFill>
                <a:latin typeface="Verdana" panose="020B0604030504040204" pitchFamily="34" charset="0"/>
              </a:rPr>
              <a:t>Kraljevina</a:t>
            </a:r>
            <a:r>
              <a:rPr lang="en-GB" altLang="nl-BE" sz="1200" dirty="0">
                <a:solidFill>
                  <a:srgbClr val="595959"/>
                </a:solidFill>
                <a:latin typeface="Verdana" panose="020B0604030504040204" pitchFamily="34" charset="0"/>
              </a:rPr>
              <a:t>  -  </a:t>
            </a:r>
            <a:r>
              <a:rPr lang="en-GB" altLang="nl-BE" sz="1200" b="1" dirty="0">
                <a:solidFill>
                  <a:srgbClr val="595959"/>
                </a:solidFill>
                <a:latin typeface="Verdana" panose="020B0604030504040204" pitchFamily="34" charset="0"/>
              </a:rPr>
              <a:t>73</a:t>
            </a:r>
            <a:endParaRPr lang="en-US" altLang="nl-BE" sz="1200" b="1" dirty="0">
              <a:solidFill>
                <a:srgbClr val="595959"/>
              </a:solidFill>
              <a:latin typeface="Verdana" panose="020B060403050404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nl-BE" altLang="en-US" sz="1200" dirty="0">
              <a:solidFill>
                <a:srgbClr val="595959"/>
              </a:solidFill>
              <a:latin typeface="Verdana" panose="020B0604030504040204" pitchFamily="34" charset="0"/>
            </a:endParaRPr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686999" y="5850523"/>
            <a:ext cx="6877050" cy="2524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en-GB" altLang="nl-BE" sz="1200" dirty="0" err="1">
                <a:latin typeface="Verdana" panose="020B0604030504040204" pitchFamily="34" charset="0"/>
              </a:rPr>
              <a:t>Ukupno</a:t>
            </a:r>
            <a:r>
              <a:rPr lang="en-GB" altLang="nl-BE" sz="1200" dirty="0">
                <a:latin typeface="Verdana" panose="020B0604030504040204" pitchFamily="34" charset="0"/>
              </a:rPr>
              <a:t>  -  </a:t>
            </a:r>
            <a:r>
              <a:rPr lang="en-GB" altLang="nl-BE" sz="1200" b="1" dirty="0">
                <a:latin typeface="Verdana" panose="020B0604030504040204" pitchFamily="34" charset="0"/>
              </a:rPr>
              <a:t>751</a:t>
            </a:r>
          </a:p>
        </p:txBody>
      </p:sp>
      <p:pic>
        <p:nvPicPr>
          <p:cNvPr id="9" name="Picture 4" descr="Slikovni rezultat za eu parliament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980" y="3096796"/>
            <a:ext cx="2656658" cy="1450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9094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likovni rezultat za eu parlament stran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710" y="1779373"/>
            <a:ext cx="5004550" cy="3978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likovni rezultat za nordic party in eu parliame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21" y="4994013"/>
            <a:ext cx="2174789" cy="1344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likovni rezultat za s&amp;d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11" y="2955009"/>
            <a:ext cx="1627344" cy="162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likovni rezultat za alde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041" y="123093"/>
            <a:ext cx="1524944" cy="1524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likovni rezultat za european greens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869" y="1200227"/>
            <a:ext cx="2538196" cy="134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ovezana slik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741" y="885565"/>
            <a:ext cx="3069539" cy="1517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Slikovni rezultat za european conservative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511" y="3768681"/>
            <a:ext cx="2292416" cy="110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Povezana slik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177" y="4582353"/>
            <a:ext cx="2571750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3493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44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Izbori za Europski parlament 2019.</a:t>
            </a:r>
            <a:endParaRPr lang="hr-HR" sz="44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77334" y="2257744"/>
            <a:ext cx="1685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dirty="0" smtClean="0">
                <a:solidFill>
                  <a:srgbClr val="293642"/>
                </a:solidFill>
                <a:latin typeface="Open Sans"/>
              </a:rPr>
              <a:t>23.-26</a:t>
            </a:r>
            <a:r>
              <a:rPr lang="hr-HR" dirty="0">
                <a:solidFill>
                  <a:srgbClr val="293642"/>
                </a:solidFill>
                <a:latin typeface="Open Sans"/>
              </a:rPr>
              <a:t>. svibnja</a:t>
            </a:r>
            <a:endParaRPr lang="hr-HR" b="0" i="0" dirty="0">
              <a:solidFill>
                <a:srgbClr val="293642"/>
              </a:solidFill>
              <a:effectLst/>
              <a:latin typeface="Open Sans"/>
            </a:endParaRPr>
          </a:p>
        </p:txBody>
      </p:sp>
      <p:pic>
        <p:nvPicPr>
          <p:cNvPr id="12290" name="Picture 2" descr="Slikovni rezultat za ovajputglas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2661941"/>
            <a:ext cx="6044308" cy="402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Povezana slik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111" y="1990735"/>
            <a:ext cx="5266657" cy="2057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Povezana slik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110" y="3312463"/>
            <a:ext cx="5266657" cy="2057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Povezana slik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110" y="4634191"/>
            <a:ext cx="5266657" cy="2057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082696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439</TotalTime>
  <Words>869</Words>
  <Application>Microsoft Office PowerPoint</Application>
  <PresentationFormat>Široki zaslon</PresentationFormat>
  <Paragraphs>274</Paragraphs>
  <Slides>28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8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28</vt:i4>
      </vt:variant>
    </vt:vector>
  </HeadingPairs>
  <TitlesOfParts>
    <vt:vector size="37" baseType="lpstr">
      <vt:lpstr>Arial</vt:lpstr>
      <vt:lpstr>Batang</vt:lpstr>
      <vt:lpstr>Calibri</vt:lpstr>
      <vt:lpstr>Open Sans</vt:lpstr>
      <vt:lpstr>Segoe UI Semibold</vt:lpstr>
      <vt:lpstr>Trebuchet MS</vt:lpstr>
      <vt:lpstr>Verdana</vt:lpstr>
      <vt:lpstr>Wingdings 3</vt:lpstr>
      <vt:lpstr>Facet</vt:lpstr>
      <vt:lpstr>PowerPoint prezentacija</vt:lpstr>
      <vt:lpstr>EU u brojkama</vt:lpstr>
      <vt:lpstr>Simboli EU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Službeni jezici</vt:lpstr>
      <vt:lpstr>Koliko su velike zemlje EU-a? *površina u 1000 km² </vt:lpstr>
      <vt:lpstr>Stanovništvo EU-a po državama *izraženo u milijunima</vt:lpstr>
      <vt:lpstr>BDP po stanovniku *indeks u kojem prosjek 28 zemalja EU-a iznosi 100</vt:lpstr>
      <vt:lpstr>Euro: jedinstvena valuta za Europljane</vt:lpstr>
      <vt:lpstr>Na što EU troši svoj novac? *proračun EU za 2017.: 157,9 milijardi eura</vt:lpstr>
      <vt:lpstr>Deset prioriteta za Europu</vt:lpstr>
      <vt:lpstr>Kohezijska politika EU-a</vt:lpstr>
      <vt:lpstr>Schengenska zona</vt:lpstr>
      <vt:lpstr>Institucije EU-a </vt:lpstr>
      <vt:lpstr>Čelnici EU-a</vt:lpstr>
      <vt:lpstr>Europski parlament: glas naroda</vt:lpstr>
      <vt:lpstr>PowerPoint prezentacija</vt:lpstr>
      <vt:lpstr>Izbori za Europski parlament 2019.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Karlo Maček</dc:creator>
  <cp:lastModifiedBy>Nastavnik</cp:lastModifiedBy>
  <cp:revision>71</cp:revision>
  <dcterms:created xsi:type="dcterms:W3CDTF">2018-10-03T15:18:05Z</dcterms:created>
  <dcterms:modified xsi:type="dcterms:W3CDTF">2019-03-19T09:19:41Z</dcterms:modified>
</cp:coreProperties>
</file>